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Roboto"/>
      <p:regular r:id="rId26"/>
      <p:bold r:id="rId27"/>
      <p:italic r:id="rId28"/>
      <p:boldItalic r:id="rId29"/>
    </p:embeddedFont>
    <p:embeddedFont>
      <p:font typeface="Roboto Light"/>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regular.fntdata"/><Relationship Id="rId25" Type="http://schemas.openxmlformats.org/officeDocument/2006/relationships/slide" Target="slides/slide20.xml"/><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Light-bold.fntdata"/><Relationship Id="rId30" Type="http://schemas.openxmlformats.org/officeDocument/2006/relationships/font" Target="fonts/RobotoLight-regular.fntdata"/><Relationship Id="rId11" Type="http://schemas.openxmlformats.org/officeDocument/2006/relationships/slide" Target="slides/slide6.xml"/><Relationship Id="rId33" Type="http://schemas.openxmlformats.org/officeDocument/2006/relationships/font" Target="fonts/RobotoLight-boldItalic.fntdata"/><Relationship Id="rId10" Type="http://schemas.openxmlformats.org/officeDocument/2006/relationships/slide" Target="slides/slide5.xml"/><Relationship Id="rId32" Type="http://schemas.openxmlformats.org/officeDocument/2006/relationships/font" Target="fonts/RobotoLight-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g2479a022fb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 name="Google Shape;53;g2479a022fbf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58750" rtl="0" algn="l">
              <a:lnSpc>
                <a:spcPct val="100000"/>
              </a:lnSpc>
              <a:spcBef>
                <a:spcPts val="0"/>
              </a:spcBef>
              <a:spcAft>
                <a:spcPts val="0"/>
              </a:spcAft>
              <a:buSzPts val="1100"/>
              <a:buNone/>
            </a:pPr>
            <a:r>
              <a:t/>
            </a:r>
            <a:endParaRPr sz="1800">
              <a:latin typeface="Arial"/>
              <a:ea typeface="Arial"/>
              <a:cs typeface="Arial"/>
              <a:sym typeface="Arial"/>
            </a:endParaRPr>
          </a:p>
        </p:txBody>
      </p:sp>
      <p:sp>
        <p:nvSpPr>
          <p:cNvPr id="54" name="Google Shape;54;g2479a022fbf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479a022fbf_0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2479a022fbf_0_1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800">
                <a:latin typeface="Arial"/>
                <a:ea typeface="Arial"/>
                <a:cs typeface="Arial"/>
                <a:sym typeface="Arial"/>
              </a:rPr>
              <a:t>But are businesses designed to pursue these ideas? If we look at organisations outside the business world, we discover they are typically not fundamentally held back by their design. But businesses are designed to only pursue transformative ideas </a:t>
            </a:r>
            <a:r>
              <a:rPr b="0" i="1" lang="en-GB" sz="1800">
                <a:latin typeface="Arial"/>
                <a:ea typeface="Arial"/>
                <a:cs typeface="Arial"/>
                <a:sym typeface="Arial"/>
              </a:rPr>
              <a:t>if </a:t>
            </a:r>
            <a:r>
              <a:rPr b="0" i="0" lang="en-GB" sz="1800">
                <a:latin typeface="Arial"/>
                <a:ea typeface="Arial"/>
                <a:cs typeface="Arial"/>
                <a:sym typeface="Arial"/>
              </a:rPr>
              <a:t>it also maximises profits.</a:t>
            </a:r>
            <a:endParaRPr b="0" i="0" sz="1800">
              <a:latin typeface="Arial"/>
              <a:ea typeface="Arial"/>
              <a:cs typeface="Arial"/>
              <a:sym typeface="Arial"/>
            </a:endParaRPr>
          </a:p>
        </p:txBody>
      </p:sp>
      <p:sp>
        <p:nvSpPr>
          <p:cNvPr id="248" name="Google Shape;248;g2479a022fbf_0_1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479a022fbf_0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g2479a022fbf_0_2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800">
                <a:latin typeface="Arial"/>
                <a:ea typeface="Arial"/>
                <a:cs typeface="Arial"/>
                <a:sym typeface="Arial"/>
              </a:rPr>
              <a:t>So let’s redesign business to unlock these ideas.</a:t>
            </a:r>
            <a:endParaRPr b="0" i="0" sz="1800">
              <a:latin typeface="Arial"/>
              <a:ea typeface="Arial"/>
              <a:cs typeface="Arial"/>
              <a:sym typeface="Arial"/>
            </a:endParaRPr>
          </a:p>
        </p:txBody>
      </p:sp>
      <p:sp>
        <p:nvSpPr>
          <p:cNvPr id="275" name="Google Shape;275;g2479a022fbf_0_2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479a022fbf_0_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2479a022fbf_0_2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800">
                <a:latin typeface="Arial"/>
                <a:ea typeface="Arial"/>
                <a:cs typeface="Arial"/>
                <a:sym typeface="Arial"/>
              </a:rPr>
              <a:t>We need to recognise the many ways business can be transformed to pursue such ideas. </a:t>
            </a:r>
            <a:r>
              <a:rPr lang="en-GB" sz="1800">
                <a:solidFill>
                  <a:schemeClr val="dk1"/>
                </a:solidFill>
                <a:latin typeface="Roboto Light"/>
                <a:ea typeface="Roboto Light"/>
                <a:cs typeface="Roboto Light"/>
                <a:sym typeface="Roboto Light"/>
              </a:rPr>
              <a:t>To reinforce these and drive further ambition, Doughnut Economics focuses on transforming the deep design of business.</a:t>
            </a:r>
            <a:endParaRPr/>
          </a:p>
          <a:p>
            <a:pPr indent="0" lvl="0" marL="0" marR="0" rtl="0" algn="l">
              <a:lnSpc>
                <a:spcPct val="100000"/>
              </a:lnSpc>
              <a:spcBef>
                <a:spcPts val="0"/>
              </a:spcBef>
              <a:spcAft>
                <a:spcPts val="0"/>
              </a:spcAft>
              <a:buClr>
                <a:srgbClr val="000000"/>
              </a:buClr>
              <a:buSzPts val="1400"/>
              <a:buFont typeface="Arial"/>
              <a:buNone/>
            </a:pPr>
            <a:r>
              <a:t/>
            </a:r>
            <a:endParaRPr b="0" i="0" sz="1800">
              <a:latin typeface="Arial"/>
              <a:ea typeface="Arial"/>
              <a:cs typeface="Arial"/>
              <a:sym typeface="Arial"/>
            </a:endParaRPr>
          </a:p>
        </p:txBody>
      </p:sp>
      <p:sp>
        <p:nvSpPr>
          <p:cNvPr id="299" name="Google Shape;299;g2479a022fbf_0_2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479a022fbf_0_2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2479a022fbf_0_2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800">
                <a:latin typeface="Arial"/>
                <a:ea typeface="Arial"/>
                <a:cs typeface="Arial"/>
                <a:sym typeface="Arial"/>
              </a:rPr>
              <a:t>This means a journey from the outdated question that underpins the design of businesses: ‘How much value…’ to the new 21</a:t>
            </a:r>
            <a:r>
              <a:rPr b="0" baseline="30000" i="0" lang="en-GB" sz="1800">
                <a:latin typeface="Arial"/>
                <a:ea typeface="Arial"/>
                <a:cs typeface="Arial"/>
                <a:sym typeface="Arial"/>
              </a:rPr>
              <a:t>st</a:t>
            </a:r>
            <a:r>
              <a:rPr b="0" i="0" lang="en-GB" sz="1800">
                <a:latin typeface="Arial"/>
                <a:ea typeface="Arial"/>
                <a:cs typeface="Arial"/>
                <a:sym typeface="Arial"/>
              </a:rPr>
              <a:t> century question that must underpin the design of businesses: ‘How many benefits can we…’</a:t>
            </a:r>
            <a:endParaRPr/>
          </a:p>
          <a:p>
            <a:pPr indent="0" lvl="0" marL="0" marR="0" rtl="0" algn="l">
              <a:lnSpc>
                <a:spcPct val="100000"/>
              </a:lnSpc>
              <a:spcBef>
                <a:spcPts val="0"/>
              </a:spcBef>
              <a:spcAft>
                <a:spcPts val="0"/>
              </a:spcAft>
              <a:buClr>
                <a:srgbClr val="000000"/>
              </a:buClr>
              <a:buSzPts val="1400"/>
              <a:buFont typeface="Arial"/>
              <a:buNone/>
            </a:pPr>
            <a:r>
              <a:t/>
            </a:r>
            <a:endParaRPr b="0" i="0" sz="1800">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800">
                <a:latin typeface="Arial"/>
                <a:ea typeface="Arial"/>
                <a:cs typeface="Arial"/>
                <a:sym typeface="Arial"/>
              </a:rPr>
              <a:t>To explore enterprise design and generate new ways to design businesses, we drew upon the work of author &amp; theorist Marjory Kelly. To dive into the design of businesses, we propose 5 layers of enterprise design.</a:t>
            </a:r>
            <a:endParaRPr b="0" i="0" sz="1800">
              <a:latin typeface="Arial"/>
              <a:ea typeface="Arial"/>
              <a:cs typeface="Arial"/>
              <a:sym typeface="Arial"/>
            </a:endParaRPr>
          </a:p>
        </p:txBody>
      </p:sp>
      <p:sp>
        <p:nvSpPr>
          <p:cNvPr id="319" name="Google Shape;319;g2479a022fbf_0_2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479a022fbf_0_3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2479a022fbf_0_3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800">
                <a:latin typeface="Arial"/>
                <a:ea typeface="Arial"/>
                <a:cs typeface="Arial"/>
                <a:sym typeface="Arial"/>
              </a:rPr>
              <a:t>Let’s begin with Purpose and think about the fashion industry. Is the purpose to produce as much as possible, as quick as possible for as cheap as possible – as in the case of fast fashion? Or is to create high quality garments from natural fibres and distribute the value to those who make the garments – as in the case of Manos del Uruguay, owned by women artisans spread across Uruguay?</a:t>
            </a:r>
            <a:endParaRPr/>
          </a:p>
          <a:p>
            <a:pPr indent="0" lvl="0" marL="0" marR="0" rtl="0" algn="l">
              <a:lnSpc>
                <a:spcPct val="100000"/>
              </a:lnSpc>
              <a:spcBef>
                <a:spcPts val="0"/>
              </a:spcBef>
              <a:spcAft>
                <a:spcPts val="0"/>
              </a:spcAft>
              <a:buClr>
                <a:srgbClr val="000000"/>
              </a:buClr>
              <a:buSzPts val="1400"/>
              <a:buFont typeface="Arial"/>
              <a:buNone/>
            </a:pPr>
            <a:r>
              <a:t/>
            </a:r>
            <a:endParaRPr b="0" i="0" sz="1800">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800">
                <a:latin typeface="Arial"/>
                <a:ea typeface="Arial"/>
                <a:cs typeface="Arial"/>
                <a:sym typeface="Arial"/>
              </a:rPr>
              <a:t>Here we ask, why does the business exist and how is its purpose embedded in its operations, products and services? Is it willing to transform these in pursuit of its purpose?</a:t>
            </a:r>
            <a:endParaRPr b="0" i="0" sz="1800">
              <a:latin typeface="Arial"/>
              <a:ea typeface="Arial"/>
              <a:cs typeface="Arial"/>
              <a:sym typeface="Arial"/>
            </a:endParaRPr>
          </a:p>
        </p:txBody>
      </p:sp>
      <p:sp>
        <p:nvSpPr>
          <p:cNvPr id="358" name="Google Shape;358;g2479a022fbf_0_3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479a022fbf_0_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2479a022fbf_0_3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800">
                <a:latin typeface="Arial"/>
                <a:ea typeface="Arial"/>
                <a:cs typeface="Arial"/>
                <a:sym typeface="Arial"/>
              </a:rPr>
              <a:t>Then we move to Networks, which is all about the nature of the relationships with customers, suppliers, staff, communities, partners… Are its supply chains made up of commodified relationships, where there is no commitment to suppliers? Or does it make long-term commitments to suppliers, support them with orders and financial flexibility even during crises, like the German brand and distributor El Puente, which gives a board seat and co-ownership to its suppliers.</a:t>
            </a:r>
            <a:endParaRPr/>
          </a:p>
          <a:p>
            <a:pPr indent="0" lvl="0" marL="0" marR="0" rtl="0" algn="l">
              <a:lnSpc>
                <a:spcPct val="100000"/>
              </a:lnSpc>
              <a:spcBef>
                <a:spcPts val="0"/>
              </a:spcBef>
              <a:spcAft>
                <a:spcPts val="0"/>
              </a:spcAft>
              <a:buClr>
                <a:srgbClr val="000000"/>
              </a:buClr>
              <a:buSzPts val="1400"/>
              <a:buFont typeface="Arial"/>
              <a:buNone/>
            </a:pPr>
            <a:r>
              <a:t/>
            </a:r>
            <a:endParaRPr b="0" i="0" sz="1800">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800">
                <a:latin typeface="Arial"/>
                <a:ea typeface="Arial"/>
                <a:cs typeface="Arial"/>
                <a:sym typeface="Arial"/>
              </a:rPr>
              <a:t>When exploring the design of a business, we also ask about the relationship with governments – is it trying to avoid tax and lobby against regulations and progressive action? Or is it paying a Fair Tax and joining business networks advocating for ambitious government action on ecological and social issues?</a:t>
            </a:r>
            <a:endParaRPr b="0" i="0" sz="1800">
              <a:latin typeface="Arial"/>
              <a:ea typeface="Arial"/>
              <a:cs typeface="Arial"/>
              <a:sym typeface="Arial"/>
            </a:endParaRPr>
          </a:p>
        </p:txBody>
      </p:sp>
      <p:sp>
        <p:nvSpPr>
          <p:cNvPr id="400" name="Google Shape;400;g2479a022fbf_0_3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479a022fbf_0_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479a022fbf_0_3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58750" rtl="0" algn="l">
              <a:lnSpc>
                <a:spcPct val="106000"/>
              </a:lnSpc>
              <a:spcBef>
                <a:spcPts val="0"/>
              </a:spcBef>
              <a:spcAft>
                <a:spcPts val="0"/>
              </a:spcAft>
              <a:buSzPts val="1100"/>
              <a:buNone/>
            </a:pPr>
            <a:r>
              <a:rPr lang="en-GB" sz="1800">
                <a:latin typeface="Calibri"/>
                <a:ea typeface="Calibri"/>
                <a:cs typeface="Calibri"/>
                <a:sym typeface="Calibri"/>
              </a:rPr>
              <a:t>Next is Governance. To evaluate the design of the governance of businesses, we ask questions like:</a:t>
            </a:r>
            <a:endParaRPr/>
          </a:p>
          <a:p>
            <a:pPr indent="0" lvl="0" marL="158750" rtl="0" algn="l">
              <a:lnSpc>
                <a:spcPct val="106000"/>
              </a:lnSpc>
              <a:spcBef>
                <a:spcPts val="800"/>
              </a:spcBef>
              <a:spcAft>
                <a:spcPts val="0"/>
              </a:spcAft>
              <a:buSzPts val="1100"/>
              <a:buNone/>
            </a:pPr>
            <a:r>
              <a:rPr lang="en-GB" sz="1800">
                <a:latin typeface="Calibri"/>
                <a:ea typeface="Calibri"/>
                <a:cs typeface="Calibri"/>
                <a:sym typeface="Calibri"/>
              </a:rPr>
              <a:t>Which stakeholders are represented on the board, and which should be? How do decision-making processes navigate trade-offs between social, ecological and financial goals, and how transparent is the business.</a:t>
            </a:r>
            <a:endParaRPr/>
          </a:p>
          <a:p>
            <a:pPr indent="0" lvl="0" marL="158750" rtl="0" algn="l">
              <a:lnSpc>
                <a:spcPct val="106000"/>
              </a:lnSpc>
              <a:spcBef>
                <a:spcPts val="800"/>
              </a:spcBef>
              <a:spcAft>
                <a:spcPts val="0"/>
              </a:spcAft>
              <a:buSzPts val="1100"/>
              <a:buNone/>
            </a:pPr>
            <a:r>
              <a:t/>
            </a:r>
            <a:endParaRPr sz="1800">
              <a:latin typeface="Calibri"/>
              <a:ea typeface="Calibri"/>
              <a:cs typeface="Calibri"/>
              <a:sym typeface="Calibri"/>
            </a:endParaRPr>
          </a:p>
          <a:p>
            <a:pPr indent="0" lvl="0" marL="158750" rtl="0" algn="l">
              <a:lnSpc>
                <a:spcPct val="106000"/>
              </a:lnSpc>
              <a:spcBef>
                <a:spcPts val="800"/>
              </a:spcBef>
              <a:spcAft>
                <a:spcPts val="0"/>
              </a:spcAft>
              <a:buSzPts val="1100"/>
              <a:buNone/>
            </a:pPr>
            <a:r>
              <a:rPr lang="en-GB" sz="1800">
                <a:latin typeface="Calibri"/>
                <a:ea typeface="Calibri"/>
                <a:cs typeface="Calibri"/>
                <a:sym typeface="Calibri"/>
              </a:rPr>
              <a:t>Think here about the governance and specifically board model of Riversimple, a hydrogen car company based in Wales. Its board has a Future Guardian Governance model that includes 6 custodians on the board of directors representing the interests and perspectives of stakeholders like the environment, customers, community, staff, investors and commercial partners. This fundamentally shapes how priorities are set and difficult decisions are navigated. </a:t>
            </a:r>
            <a:endParaRPr/>
          </a:p>
          <a:p>
            <a:pPr indent="0" lvl="0" marL="158750" rtl="0" algn="l">
              <a:lnSpc>
                <a:spcPct val="106000"/>
              </a:lnSpc>
              <a:spcBef>
                <a:spcPts val="800"/>
              </a:spcBef>
              <a:spcAft>
                <a:spcPts val="0"/>
              </a:spcAft>
              <a:buSzPts val="1100"/>
              <a:buNone/>
            </a:pPr>
            <a:r>
              <a:t/>
            </a:r>
            <a:endParaRPr sz="1800">
              <a:latin typeface="Calibri"/>
              <a:ea typeface="Calibri"/>
              <a:cs typeface="Calibri"/>
              <a:sym typeface="Calibri"/>
            </a:endParaRPr>
          </a:p>
          <a:p>
            <a:pPr indent="0" lvl="0" marL="158750" rtl="0" algn="l">
              <a:lnSpc>
                <a:spcPct val="106000"/>
              </a:lnSpc>
              <a:spcBef>
                <a:spcPts val="800"/>
              </a:spcBef>
              <a:spcAft>
                <a:spcPts val="800"/>
              </a:spcAft>
              <a:buSzPts val="1100"/>
              <a:buNone/>
            </a:pPr>
            <a:r>
              <a:rPr lang="en-GB" sz="1800">
                <a:latin typeface="Calibri"/>
                <a:ea typeface="Calibri"/>
                <a:cs typeface="Calibri"/>
                <a:sym typeface="Calibri"/>
              </a:rPr>
              <a:t>The design of the board, decision-making processes and metrics of success are all design choices that are made by every business.</a:t>
            </a:r>
            <a:endParaRPr/>
          </a:p>
        </p:txBody>
      </p:sp>
      <p:sp>
        <p:nvSpPr>
          <p:cNvPr id="446" name="Google Shape;446;g2479a022fbf_0_3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479a022fbf_0_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g2479a022fbf_0_4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58750" rtl="0" algn="l">
              <a:lnSpc>
                <a:spcPct val="106000"/>
              </a:lnSpc>
              <a:spcBef>
                <a:spcPts val="0"/>
              </a:spcBef>
              <a:spcAft>
                <a:spcPts val="0"/>
              </a:spcAft>
              <a:buSzPts val="1100"/>
              <a:buNone/>
            </a:pPr>
            <a:r>
              <a:rPr lang="en-GB" sz="1800">
                <a:latin typeface="Calibri"/>
                <a:ea typeface="Calibri"/>
                <a:cs typeface="Calibri"/>
                <a:sym typeface="Calibri"/>
              </a:rPr>
              <a:t>The fourth design layer is Ownership. Here we look at:</a:t>
            </a:r>
            <a:endParaRPr/>
          </a:p>
          <a:p>
            <a:pPr indent="0" lvl="0" marL="158750" rtl="0" algn="l">
              <a:lnSpc>
                <a:spcPct val="106000"/>
              </a:lnSpc>
              <a:spcBef>
                <a:spcPts val="800"/>
              </a:spcBef>
              <a:spcAft>
                <a:spcPts val="0"/>
              </a:spcAft>
              <a:buSzPts val="1100"/>
              <a:buNone/>
            </a:pPr>
            <a:r>
              <a:rPr lang="en-GB" sz="1800">
                <a:latin typeface="Calibri"/>
                <a:ea typeface="Calibri"/>
                <a:cs typeface="Calibri"/>
                <a:sym typeface="Calibri"/>
              </a:rPr>
              <a:t>Who owns the business, their commitment to the purpose, how long-term their ownership is for and to what extent the owners can change or undermine the purpose of the business? </a:t>
            </a:r>
            <a:endParaRPr/>
          </a:p>
          <a:p>
            <a:pPr indent="0" lvl="0" marL="158750" rtl="0" algn="l">
              <a:lnSpc>
                <a:spcPct val="106000"/>
              </a:lnSpc>
              <a:spcBef>
                <a:spcPts val="800"/>
              </a:spcBef>
              <a:spcAft>
                <a:spcPts val="0"/>
              </a:spcAft>
              <a:buSzPts val="1100"/>
              <a:buNone/>
            </a:pPr>
            <a:r>
              <a:rPr lang="en-GB" sz="1800">
                <a:latin typeface="Calibri"/>
                <a:ea typeface="Calibri"/>
                <a:cs typeface="Calibri"/>
                <a:sym typeface="Calibri"/>
              </a:rPr>
              <a:t>We also look at the stakeholders who are represented in the ownership mix.</a:t>
            </a:r>
            <a:endParaRPr/>
          </a:p>
          <a:p>
            <a:pPr indent="0" lvl="0" marL="158750" rtl="0" algn="l">
              <a:lnSpc>
                <a:spcPct val="106000"/>
              </a:lnSpc>
              <a:spcBef>
                <a:spcPts val="800"/>
              </a:spcBef>
              <a:spcAft>
                <a:spcPts val="0"/>
              </a:spcAft>
              <a:buSzPts val="1100"/>
              <a:buNone/>
            </a:pPr>
            <a:r>
              <a:rPr lang="en-GB" sz="1800">
                <a:latin typeface="Calibri"/>
                <a:ea typeface="Calibri"/>
                <a:cs typeface="Calibri"/>
                <a:sym typeface="Calibri"/>
              </a:rPr>
              <a:t>And we ask how the expectations of owners shape decisions – for instance on ecological, social and financial performance?</a:t>
            </a:r>
            <a:endParaRPr/>
          </a:p>
          <a:p>
            <a:pPr indent="0" lvl="0" marL="158750" rtl="0" algn="l">
              <a:lnSpc>
                <a:spcPct val="106000"/>
              </a:lnSpc>
              <a:spcBef>
                <a:spcPts val="800"/>
              </a:spcBef>
              <a:spcAft>
                <a:spcPts val="0"/>
              </a:spcAft>
              <a:buSzPts val="1100"/>
              <a:buNone/>
            </a:pPr>
            <a:r>
              <a:rPr lang="en-GB" sz="1800">
                <a:latin typeface="Calibri"/>
                <a:ea typeface="Calibri"/>
                <a:cs typeface="Calibri"/>
                <a:sym typeface="Calibri"/>
              </a:rPr>
              <a:t>Think here about the example of Patagonia, which has proclaimed that Earth is its only shareholder. Patagonia deployed a Steward Ownership model to create two classes of shares in its ownership redesign. </a:t>
            </a:r>
            <a:endParaRPr/>
          </a:p>
          <a:p>
            <a:pPr indent="0" lvl="0" marL="158750" rtl="0" algn="l">
              <a:lnSpc>
                <a:spcPct val="106000"/>
              </a:lnSpc>
              <a:spcBef>
                <a:spcPts val="800"/>
              </a:spcBef>
              <a:spcAft>
                <a:spcPts val="0"/>
              </a:spcAft>
              <a:buSzPts val="1100"/>
              <a:buNone/>
            </a:pPr>
            <a:r>
              <a:rPr lang="en-GB" sz="1800">
                <a:latin typeface="Calibri"/>
                <a:ea typeface="Calibri"/>
                <a:cs typeface="Calibri"/>
                <a:sym typeface="Calibri"/>
              </a:rPr>
              <a:t>•	One share class holds all the dividend-rights, but none of the voting rights. While getting the profits, this redesign means this share class cannot pressure Patagonia to increase its profits. </a:t>
            </a:r>
            <a:endParaRPr/>
          </a:p>
          <a:p>
            <a:pPr indent="0" lvl="0" marL="158750" rtl="0" algn="l">
              <a:lnSpc>
                <a:spcPct val="106000"/>
              </a:lnSpc>
              <a:spcBef>
                <a:spcPts val="800"/>
              </a:spcBef>
              <a:spcAft>
                <a:spcPts val="0"/>
              </a:spcAft>
              <a:buSzPts val="1100"/>
              <a:buNone/>
            </a:pPr>
            <a:r>
              <a:rPr lang="en-GB" sz="1800">
                <a:latin typeface="Calibri"/>
                <a:ea typeface="Calibri"/>
                <a:cs typeface="Calibri"/>
                <a:sym typeface="Calibri"/>
              </a:rPr>
              <a:t>•	The second share class gets all the voting-rights but none of the dividends. This share class, which is the Patagonia Purpose Trust, is not focused on increasing profits, meaning it can truly be a steward of Patagonia’s social and ecological purpose and use the power of its voting shares accordingly. </a:t>
            </a:r>
            <a:endParaRPr/>
          </a:p>
          <a:p>
            <a:pPr indent="0" lvl="0" marL="158750" rtl="0" algn="l">
              <a:lnSpc>
                <a:spcPct val="106000"/>
              </a:lnSpc>
              <a:spcBef>
                <a:spcPts val="800"/>
              </a:spcBef>
              <a:spcAft>
                <a:spcPts val="0"/>
              </a:spcAft>
              <a:buSzPts val="1100"/>
              <a:buNone/>
            </a:pPr>
            <a:r>
              <a:rPr lang="en-GB" sz="1800">
                <a:latin typeface="Calibri"/>
                <a:ea typeface="Calibri"/>
                <a:cs typeface="Calibri"/>
                <a:sym typeface="Calibri"/>
              </a:rPr>
              <a:t>In essence, through the Steward Ownership model, Patagonia separated power and money in its ownership model. If you’re a decision-maker within Patagonia after this ownership redesign, it is now even clearer that the priority is the purpose, and there is no pressure to keep growing profits. This can unlock a new level of ambition and possibilities.</a:t>
            </a:r>
            <a:endParaRPr/>
          </a:p>
          <a:p>
            <a:pPr indent="0" lvl="0" marL="158750" rtl="0" algn="l">
              <a:lnSpc>
                <a:spcPct val="106000"/>
              </a:lnSpc>
              <a:spcBef>
                <a:spcPts val="800"/>
              </a:spcBef>
              <a:spcAft>
                <a:spcPts val="0"/>
              </a:spcAft>
              <a:buSzPts val="1100"/>
              <a:buNone/>
            </a:pPr>
            <a:r>
              <a:rPr lang="en-GB" sz="1800">
                <a:latin typeface="Calibri"/>
                <a:ea typeface="Calibri"/>
                <a:cs typeface="Calibri"/>
                <a:sym typeface="Calibri"/>
              </a:rPr>
              <a:t>There are many other emerging possibilities in ownership design that are being pioneered around the world, from platform coops to employee ownership, from community owned businesses to a broad range of hybrids and multi-stakeholder models. Redesigning ownership in these ways is absolutely pivotal.</a:t>
            </a:r>
            <a:endParaRPr/>
          </a:p>
          <a:p>
            <a:pPr indent="0" lvl="0" marL="0" marR="0" rtl="0" algn="l">
              <a:lnSpc>
                <a:spcPct val="100000"/>
              </a:lnSpc>
              <a:spcBef>
                <a:spcPts val="800"/>
              </a:spcBef>
              <a:spcAft>
                <a:spcPts val="0"/>
              </a:spcAft>
              <a:buClr>
                <a:srgbClr val="000000"/>
              </a:buClr>
              <a:buSzPts val="1400"/>
              <a:buFont typeface="Arial"/>
              <a:buNone/>
            </a:pPr>
            <a:r>
              <a:t/>
            </a:r>
            <a:endParaRPr b="0" i="0" sz="1800">
              <a:latin typeface="Arial"/>
              <a:ea typeface="Arial"/>
              <a:cs typeface="Arial"/>
              <a:sym typeface="Arial"/>
            </a:endParaRPr>
          </a:p>
        </p:txBody>
      </p:sp>
      <p:sp>
        <p:nvSpPr>
          <p:cNvPr id="488" name="Google Shape;488;g2479a022fbf_0_4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479a022fbf_0_4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g2479a022fbf_0_4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800">
                <a:latin typeface="Arial"/>
                <a:ea typeface="Arial"/>
                <a:cs typeface="Arial"/>
                <a:sym typeface="Arial"/>
              </a:rPr>
              <a:t>The final design layer is finance. Looking at business through the perspective of Doughnut Economics poses questions like:</a:t>
            </a:r>
            <a:endParaRPr/>
          </a:p>
          <a:p>
            <a:pPr indent="0" lvl="0" marL="0" marR="0" rtl="0" algn="l">
              <a:lnSpc>
                <a:spcPct val="100000"/>
              </a:lnSpc>
              <a:spcBef>
                <a:spcPts val="0"/>
              </a:spcBef>
              <a:spcAft>
                <a:spcPts val="0"/>
              </a:spcAft>
              <a:buClr>
                <a:srgbClr val="000000"/>
              </a:buClr>
              <a:buSzPts val="1400"/>
              <a:buFont typeface="Arial"/>
              <a:buNone/>
            </a:pPr>
            <a:r>
              <a:rPr b="0" i="0" lang="en-GB" sz="1800">
                <a:latin typeface="Arial"/>
                <a:ea typeface="Arial"/>
                <a:cs typeface="Arial"/>
                <a:sym typeface="Arial"/>
              </a:rPr>
              <a:t>•	What does the finance behind the business expect and demand?</a:t>
            </a:r>
            <a:endParaRPr/>
          </a:p>
          <a:p>
            <a:pPr indent="0" lvl="0" marL="0" marR="0" rtl="0" algn="l">
              <a:lnSpc>
                <a:spcPct val="100000"/>
              </a:lnSpc>
              <a:spcBef>
                <a:spcPts val="0"/>
              </a:spcBef>
              <a:spcAft>
                <a:spcPts val="0"/>
              </a:spcAft>
              <a:buClr>
                <a:srgbClr val="000000"/>
              </a:buClr>
              <a:buSzPts val="1400"/>
              <a:buFont typeface="Arial"/>
              <a:buNone/>
            </a:pPr>
            <a:r>
              <a:rPr b="0" i="0" lang="en-GB" sz="1800">
                <a:latin typeface="Arial"/>
                <a:ea typeface="Arial"/>
                <a:cs typeface="Arial"/>
                <a:sym typeface="Arial"/>
              </a:rPr>
              <a:t>•	Do margin requirements adapt to enable transformative ideas?</a:t>
            </a:r>
            <a:endParaRPr/>
          </a:p>
          <a:p>
            <a:pPr indent="0" lvl="0" marL="0" marR="0" rtl="0" algn="l">
              <a:lnSpc>
                <a:spcPct val="100000"/>
              </a:lnSpc>
              <a:spcBef>
                <a:spcPts val="0"/>
              </a:spcBef>
              <a:spcAft>
                <a:spcPts val="0"/>
              </a:spcAft>
              <a:buClr>
                <a:srgbClr val="000000"/>
              </a:buClr>
              <a:buSzPts val="1400"/>
              <a:buFont typeface="Arial"/>
              <a:buNone/>
            </a:pPr>
            <a:r>
              <a:rPr b="0" i="0" lang="en-GB" sz="1800">
                <a:latin typeface="Arial"/>
                <a:ea typeface="Arial"/>
                <a:cs typeface="Arial"/>
                <a:sym typeface="Arial"/>
              </a:rPr>
              <a:t>•	Is reinvestment enabled through mechanisms like, for instance, a cap on dividends?</a:t>
            </a:r>
            <a:endParaRPr/>
          </a:p>
          <a:p>
            <a:pPr indent="0" lvl="0" marL="0" marR="0" rtl="0" algn="l">
              <a:lnSpc>
                <a:spcPct val="100000"/>
              </a:lnSpc>
              <a:spcBef>
                <a:spcPts val="0"/>
              </a:spcBef>
              <a:spcAft>
                <a:spcPts val="0"/>
              </a:spcAft>
              <a:buClr>
                <a:srgbClr val="000000"/>
              </a:buClr>
              <a:buSzPts val="1400"/>
              <a:buFont typeface="Arial"/>
              <a:buNone/>
            </a:pPr>
            <a:r>
              <a:rPr b="0" i="0" lang="en-GB" sz="1800">
                <a:latin typeface="Arial"/>
                <a:ea typeface="Arial"/>
                <a:cs typeface="Arial"/>
                <a:sym typeface="Arial"/>
              </a:rPr>
              <a:t>•	And whether investors receive a fair return, but the priority is for finance to serve purpose?</a:t>
            </a:r>
            <a:endParaRPr/>
          </a:p>
          <a:p>
            <a:pPr indent="0" lvl="0" marL="0" marR="0" rtl="0" algn="l">
              <a:lnSpc>
                <a:spcPct val="100000"/>
              </a:lnSpc>
              <a:spcBef>
                <a:spcPts val="0"/>
              </a:spcBef>
              <a:spcAft>
                <a:spcPts val="0"/>
              </a:spcAft>
              <a:buClr>
                <a:srgbClr val="000000"/>
              </a:buClr>
              <a:buSzPts val="1400"/>
              <a:buFont typeface="Arial"/>
              <a:buNone/>
            </a:pPr>
            <a:r>
              <a:rPr b="0" i="0" lang="en-GB" sz="1800">
                <a:latin typeface="Arial"/>
                <a:ea typeface="Arial"/>
                <a:cs typeface="Arial"/>
                <a:sym typeface="Arial"/>
              </a:rPr>
              <a:t>As we showed through our examples in shoes, beauty products and fashion, financial parameters can either block or enable transformative ideas. </a:t>
            </a:r>
            <a:endParaRPr/>
          </a:p>
          <a:p>
            <a:pPr indent="0" lvl="0" marL="0" marR="0" rtl="0" algn="l">
              <a:lnSpc>
                <a:spcPct val="100000"/>
              </a:lnSpc>
              <a:spcBef>
                <a:spcPts val="0"/>
              </a:spcBef>
              <a:spcAft>
                <a:spcPts val="0"/>
              </a:spcAft>
              <a:buClr>
                <a:srgbClr val="000000"/>
              </a:buClr>
              <a:buSzPts val="1400"/>
              <a:buFont typeface="Arial"/>
              <a:buNone/>
            </a:pPr>
            <a:r>
              <a:rPr b="0" i="0" lang="en-GB" sz="1800">
                <a:latin typeface="Arial"/>
                <a:ea typeface="Arial"/>
                <a:cs typeface="Arial"/>
                <a:sym typeface="Arial"/>
              </a:rPr>
              <a:t>Think of the partnership between the Body Shop and the social enterprise Plastics for Change. The partnership created the world’s first large-scale Fair Trade recycled plastic, achieving improved and more stable livelihoods for waste-pickers in India who collect plastic waste. To make the partnership work, the financial parameters were adapted to consider broader perceptions of value, going beyond a focus on immediate financial value. The willingness to go beyond margins and costs unlocked the needed commitment and investment from the Body Shop to make this partnership work.</a:t>
            </a:r>
            <a:endParaRPr/>
          </a:p>
          <a:p>
            <a:pPr indent="0" lvl="0" marL="0" marR="0" rtl="0" algn="l">
              <a:lnSpc>
                <a:spcPct val="100000"/>
              </a:lnSpc>
              <a:spcBef>
                <a:spcPts val="0"/>
              </a:spcBef>
              <a:spcAft>
                <a:spcPts val="0"/>
              </a:spcAft>
              <a:buClr>
                <a:srgbClr val="000000"/>
              </a:buClr>
              <a:buSzPts val="1400"/>
              <a:buFont typeface="Arial"/>
              <a:buNone/>
            </a:pPr>
            <a:r>
              <a:rPr b="0" i="0" lang="en-GB" sz="1800">
                <a:latin typeface="Arial"/>
                <a:ea typeface="Arial"/>
                <a:cs typeface="Arial"/>
                <a:sym typeface="Arial"/>
              </a:rPr>
              <a:t>Shaping the financial parameters within businesses is a critical design choice for businesses hoping to be regenerative and distributive by design.</a:t>
            </a:r>
            <a:endParaRPr/>
          </a:p>
          <a:p>
            <a:pPr indent="0" lvl="0" marL="0" marR="0" rtl="0" algn="l">
              <a:lnSpc>
                <a:spcPct val="100000"/>
              </a:lnSpc>
              <a:spcBef>
                <a:spcPts val="0"/>
              </a:spcBef>
              <a:spcAft>
                <a:spcPts val="0"/>
              </a:spcAft>
              <a:buClr>
                <a:srgbClr val="000000"/>
              </a:buClr>
              <a:buSzPts val="1400"/>
              <a:buFont typeface="Arial"/>
              <a:buNone/>
            </a:pPr>
            <a:r>
              <a:t/>
            </a:r>
            <a:endParaRPr b="0" i="0" sz="1800">
              <a:latin typeface="Arial"/>
              <a:ea typeface="Arial"/>
              <a:cs typeface="Arial"/>
              <a:sym typeface="Arial"/>
            </a:endParaRPr>
          </a:p>
        </p:txBody>
      </p:sp>
      <p:sp>
        <p:nvSpPr>
          <p:cNvPr id="534" name="Google Shape;534;g2479a022fbf_0_4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479a022fbf_0_5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5" name="Google Shape;575;g2479a022fbf_0_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479a022fbf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 name="Google Shape;65;g2479a022fbf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58750" rtl="0" algn="l">
              <a:lnSpc>
                <a:spcPct val="100000"/>
              </a:lnSpc>
              <a:spcBef>
                <a:spcPts val="0"/>
              </a:spcBef>
              <a:spcAft>
                <a:spcPts val="0"/>
              </a:spcAft>
              <a:buSzPts val="1100"/>
              <a:buNone/>
            </a:pPr>
            <a:r>
              <a:rPr b="0" i="0" lang="en-GB" sz="1100" u="none" strike="noStrike">
                <a:latin typeface="Roboto Light"/>
                <a:ea typeface="Roboto Light"/>
                <a:cs typeface="Roboto Light"/>
                <a:sym typeface="Roboto Light"/>
              </a:rPr>
              <a:t>The Doughnut consists of a social foundation, to ensure that no one is left falling short on life’s essentials, and an ecological ceiling, to ensure that humanity does not collectively overshoot the planetary boundaries that protect Earth's life-supporting systems. The doughnut-shaped space between these boundaries is where humanity can thrive. In essence, Doughnut Economics calls on businesses to demonstrate how they are going to transform so that they will belong a future that is in the Doughnut – aligned to, and in service of, a world where all people and the living planet thrive. </a:t>
            </a:r>
            <a:endParaRPr/>
          </a:p>
          <a:p>
            <a:pPr indent="0" lvl="0" marL="158750" rtl="0" algn="l">
              <a:lnSpc>
                <a:spcPct val="100000"/>
              </a:lnSpc>
              <a:spcBef>
                <a:spcPts val="0"/>
              </a:spcBef>
              <a:spcAft>
                <a:spcPts val="0"/>
              </a:spcAft>
              <a:buSzPts val="1100"/>
              <a:buNone/>
            </a:pPr>
            <a:r>
              <a:t/>
            </a:r>
            <a:endParaRPr b="0" i="0" sz="1100" u="none" strike="noStrike">
              <a:latin typeface="Roboto Light"/>
              <a:ea typeface="Roboto Light"/>
              <a:cs typeface="Roboto Light"/>
              <a:sym typeface="Roboto Light"/>
            </a:endParaRPr>
          </a:p>
          <a:p>
            <a:pPr indent="0" lvl="0" marL="158750" rtl="0" algn="l">
              <a:lnSpc>
                <a:spcPct val="100000"/>
              </a:lnSpc>
              <a:spcBef>
                <a:spcPts val="0"/>
              </a:spcBef>
              <a:spcAft>
                <a:spcPts val="0"/>
              </a:spcAft>
              <a:buSzPts val="1100"/>
              <a:buNone/>
            </a:pPr>
            <a:r>
              <a:rPr b="0" i="0" lang="en-GB" sz="1100" u="none" strike="noStrike">
                <a:latin typeface="Roboto Light"/>
                <a:ea typeface="Roboto Light"/>
                <a:cs typeface="Roboto Light"/>
                <a:sym typeface="Roboto Light"/>
              </a:rPr>
              <a:t>Reaching this scale of ambition calls for transforming not only the design of products, but the deep design of business itself.</a:t>
            </a:r>
            <a:endParaRPr sz="1100">
              <a:latin typeface="Arial"/>
              <a:ea typeface="Arial"/>
              <a:cs typeface="Arial"/>
              <a:sym typeface="Arial"/>
            </a:endParaRPr>
          </a:p>
        </p:txBody>
      </p:sp>
      <p:sp>
        <p:nvSpPr>
          <p:cNvPr id="66" name="Google Shape;66;g2479a022fbf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479a022fbf_0_5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7" name="Google Shape;607;g2479a022fbf_0_5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How does it trap you in degen &amp; distrib</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479a022fbf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 name="Google Shape;74;g2479a022fbf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75" name="Google Shape;75;g2479a022fbf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Calibri"/>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479a022fbf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g2479a022fbf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479a022fbf_0_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g2479a022fbf_0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479a022fbf_0_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g2479a022fbf_0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100" u="none" strike="noStrike">
                <a:latin typeface="Roboto Light"/>
                <a:ea typeface="Roboto Light"/>
                <a:cs typeface="Roboto Light"/>
                <a:sym typeface="Roboto Light"/>
              </a:rPr>
              <a:t>The journey from Degenerative must not end at minimising or eliminating harm. We can look to nature for inspiration here, and try to be regenerative. It’s about going beyond eliminating deforestation, or recycling our plastic – actions usually deemed to be sustainable. We must undo the damage we have done, while creating systems that design away waste (like modular product design) and improve the health of our natural ecosystems.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479a022fbf_0_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g2479a022fbf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7000"/>
              </a:lnSpc>
              <a:spcBef>
                <a:spcPts val="0"/>
              </a:spcBef>
              <a:spcAft>
                <a:spcPts val="0"/>
              </a:spcAft>
              <a:buClr>
                <a:srgbClr val="000000"/>
              </a:buClr>
              <a:buSzPts val="1100"/>
              <a:buFont typeface="Arial"/>
              <a:buNone/>
            </a:pPr>
            <a:r>
              <a:rPr lang="en-GB" sz="1800">
                <a:latin typeface="Calibri"/>
                <a:ea typeface="Calibri"/>
                <a:cs typeface="Calibri"/>
                <a:sym typeface="Calibri"/>
              </a:rPr>
              <a:t>Similarly, the journey from Divisive must not end at being inclusive. The goal is to distribute value and opportunity, going beyond – for instance - providing just enough for workers through a living way, to (for instance) profit sharing models in employee-owned businesses). We can also evolve away from a culture of hyper-competition, and move even beyond partnerships. We can make our ideas and technologies open source (like Drupal does in technology, and the outdoor clothing company Houdini does with its designs).</a:t>
            </a:r>
            <a:endParaRPr/>
          </a:p>
          <a:p>
            <a:pPr indent="0" lvl="0" marL="158750" rtl="0" algn="l">
              <a:lnSpc>
                <a:spcPct val="107000"/>
              </a:lnSpc>
              <a:spcBef>
                <a:spcPts val="800"/>
              </a:spcBef>
              <a:spcAft>
                <a:spcPts val="800"/>
              </a:spcAft>
              <a:buSzPts val="1100"/>
              <a:buNone/>
            </a:pPr>
            <a:r>
              <a:t/>
            </a:r>
            <a:endParaRPr sz="180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479a022fbf_0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g2479a022fbf_0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What holds back these regenerative and distributive ideas from being pursued by all businesses? DEAL worked with 100s of businesses to identify key barriers.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The businesses held back from pursuing transformative ideas had these in common: outdated processes, rigid financial targets, short-term thinking and a culture of hierarchy.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The businesses able to pursue transformative ideas had these in common: they suspended practicality to explore ambitious ideas, brought in much broader perspectives from across stakeholders they impacted, they practiced long-term thinking, and fostered a culture of courage so transformative ideas were generated by staff at all levels as well as all stakeholders.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479a022fbf_0_1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g2479a022fbf_0_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What does this look like in practice? Here are examples of businesses being held back from pursuing transformative ideas.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We met a former senior executive from a major footwear brand. He told us the story of how they designed a lower-priced shoe that would be affordable for millions of children who currently lack good quality footwear. The shoe would also be more durable, as it could be expanded as the child’s foot grew, avoiding the need to replace it regularly. This shoe would be both ecologically beneficial and socially beneficial. It would be profitable for the company, providing a margin for the business and allowing them to reach new customers around the world who normally could not afford their products. When the idea was pitched within the company, however, it was declined as it didn’t meet the standard high margin requirements of the business.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Similarly, we met senior executives in a beauty company that told us how they were unable to unlock the needed investment to move towards refillable perfume bottles – the single most important way for them to meet their net zero carbon commitments. And executives in fashion that faced inflexible margin expectations in attempting to move to regenerative clothing.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These are some of the ways that the deep design of a business holds back transformative ideas.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hite">
  <p:cSld name="Title White">
    <p:bg>
      <p:bgPr>
        <a:solidFill>
          <a:schemeClr val="lt1"/>
        </a:solidFill>
      </p:bgPr>
    </p:bg>
    <p:spTree>
      <p:nvGrpSpPr>
        <p:cNvPr id="50" name="Shape 5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12.png"/><Relationship Id="rId7" Type="http://schemas.openxmlformats.org/officeDocument/2006/relationships/image" Target="../media/image9.png"/></Relationships>
</file>

<file path=ppt/slides/_rels/slide12.xml.rels><?xml version="1.0" encoding="UTF-8" standalone="yes"?><Relationships xmlns="http://schemas.openxmlformats.org/package/2006/relationships"><Relationship Id="rId10"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10.png"/><Relationship Id="rId9" Type="http://schemas.openxmlformats.org/officeDocument/2006/relationships/image" Target="../media/image38.jpg"/><Relationship Id="rId5" Type="http://schemas.openxmlformats.org/officeDocument/2006/relationships/image" Target="../media/image29.jpg"/><Relationship Id="rId6" Type="http://schemas.openxmlformats.org/officeDocument/2006/relationships/image" Target="../media/image26.jpg"/><Relationship Id="rId7" Type="http://schemas.openxmlformats.org/officeDocument/2006/relationships/image" Target="../media/image30.jpg"/><Relationship Id="rId8" Type="http://schemas.openxmlformats.org/officeDocument/2006/relationships/image" Target="../media/image5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23.png"/><Relationship Id="rId7"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47.png"/><Relationship Id="rId5" Type="http://schemas.openxmlformats.org/officeDocument/2006/relationships/image" Target="../media/image23.png"/><Relationship Id="rId6" Type="http://schemas.openxmlformats.org/officeDocument/2006/relationships/image" Target="../media/image6.png"/><Relationship Id="rId7" Type="http://schemas.openxmlformats.org/officeDocument/2006/relationships/image" Target="../media/image10.png"/><Relationship Id="rId8"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23.png"/><Relationship Id="rId6" Type="http://schemas.openxmlformats.org/officeDocument/2006/relationships/image" Target="../media/image6.png"/><Relationship Id="rId7" Type="http://schemas.openxmlformats.org/officeDocument/2006/relationships/image" Target="../media/image10.png"/><Relationship Id="rId8"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57.png"/><Relationship Id="rId5" Type="http://schemas.openxmlformats.org/officeDocument/2006/relationships/image" Target="../media/image23.png"/><Relationship Id="rId6" Type="http://schemas.openxmlformats.org/officeDocument/2006/relationships/image" Target="../media/image6.png"/><Relationship Id="rId7" Type="http://schemas.openxmlformats.org/officeDocument/2006/relationships/image" Target="../media/image10.png"/><Relationship Id="rId8"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50.jpg"/><Relationship Id="rId5" Type="http://schemas.openxmlformats.org/officeDocument/2006/relationships/image" Target="../media/image23.png"/><Relationship Id="rId6" Type="http://schemas.openxmlformats.org/officeDocument/2006/relationships/image" Target="../media/image6.png"/><Relationship Id="rId7" Type="http://schemas.openxmlformats.org/officeDocument/2006/relationships/image" Target="../media/image10.png"/><Relationship Id="rId8"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42.png"/><Relationship Id="rId5" Type="http://schemas.openxmlformats.org/officeDocument/2006/relationships/image" Target="../media/image23.png"/><Relationship Id="rId6" Type="http://schemas.openxmlformats.org/officeDocument/2006/relationships/image" Target="../media/image6.png"/><Relationship Id="rId7" Type="http://schemas.openxmlformats.org/officeDocument/2006/relationships/image" Target="../media/image10.png"/><Relationship Id="rId8" Type="http://schemas.openxmlformats.org/officeDocument/2006/relationships/image" Target="../media/image3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2.png"/><Relationship Id="rId4" Type="http://schemas.openxmlformats.org/officeDocument/2006/relationships/image" Target="../media/image40.jpg"/><Relationship Id="rId5" Type="http://schemas.openxmlformats.org/officeDocument/2006/relationships/image" Target="../media/image43.jpg"/><Relationship Id="rId6" Type="http://schemas.openxmlformats.org/officeDocument/2006/relationships/image" Target="../media/image49.jpg"/><Relationship Id="rId7" Type="http://schemas.openxmlformats.org/officeDocument/2006/relationships/image" Target="../media/image60.jpg"/><Relationship Id="rId8"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58.png"/><Relationship Id="rId5" Type="http://schemas.openxmlformats.org/officeDocument/2006/relationships/image" Target="../media/image53.png"/><Relationship Id="rId6" Type="http://schemas.openxmlformats.org/officeDocument/2006/relationships/hyperlink" Target="https://doughnuteconomics.org/tools/191" TargetMode="External"/><Relationship Id="rId7"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33.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14.jpg"/><Relationship Id="rId9" Type="http://schemas.openxmlformats.org/officeDocument/2006/relationships/image" Target="../media/image28.png"/><Relationship Id="rId5" Type="http://schemas.openxmlformats.org/officeDocument/2006/relationships/image" Target="../media/image27.pn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6.png"/></Relationships>
</file>

<file path=ppt/slides/_rels/slide7.xml.rels><?xml version="1.0" encoding="UTF-8" standalone="yes"?><Relationships xmlns="http://schemas.openxmlformats.org/package/2006/relationships"><Relationship Id="rId11" Type="http://schemas.openxmlformats.org/officeDocument/2006/relationships/image" Target="../media/image41.png"/><Relationship Id="rId10" Type="http://schemas.openxmlformats.org/officeDocument/2006/relationships/image" Target="../media/image25.jpg"/><Relationship Id="rId12"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23.png"/><Relationship Id="rId9" Type="http://schemas.openxmlformats.org/officeDocument/2006/relationships/image" Target="../media/image45.jpg"/><Relationship Id="rId5" Type="http://schemas.openxmlformats.org/officeDocument/2006/relationships/image" Target="../media/image36.png"/><Relationship Id="rId6" Type="http://schemas.openxmlformats.org/officeDocument/2006/relationships/image" Target="../media/image32.png"/><Relationship Id="rId7" Type="http://schemas.openxmlformats.org/officeDocument/2006/relationships/image" Target="../media/image61.png"/><Relationship Id="rId8"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20.png"/><Relationship Id="rId6"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A7D6"/>
        </a:solidFill>
      </p:bgPr>
    </p:bg>
    <p:spTree>
      <p:nvGrpSpPr>
        <p:cNvPr id="55" name="Shape 55"/>
        <p:cNvGrpSpPr/>
        <p:nvPr/>
      </p:nvGrpSpPr>
      <p:grpSpPr>
        <a:xfrm>
          <a:off x="0" y="0"/>
          <a:ext cx="0" cy="0"/>
          <a:chOff x="0" y="0"/>
          <a:chExt cx="0" cy="0"/>
        </a:xfrm>
      </p:grpSpPr>
      <p:pic>
        <p:nvPicPr>
          <p:cNvPr id="56" name="Google Shape;56;p14"/>
          <p:cNvPicPr preferRelativeResize="0"/>
          <p:nvPr/>
        </p:nvPicPr>
        <p:blipFill rotWithShape="1">
          <a:blip r:embed="rId3">
            <a:alphaModFix/>
          </a:blip>
          <a:srcRect b="0" l="17709" r="0" t="20223"/>
          <a:stretch/>
        </p:blipFill>
        <p:spPr>
          <a:xfrm rot="10800000">
            <a:off x="5163881" y="1365975"/>
            <a:ext cx="3980119" cy="3776675"/>
          </a:xfrm>
          <a:prstGeom prst="rect">
            <a:avLst/>
          </a:prstGeom>
          <a:noFill/>
          <a:ln>
            <a:noFill/>
          </a:ln>
        </p:spPr>
      </p:pic>
      <p:sp>
        <p:nvSpPr>
          <p:cNvPr id="57" name="Google Shape;57;p14"/>
          <p:cNvSpPr txBox="1"/>
          <p:nvPr/>
        </p:nvSpPr>
        <p:spPr>
          <a:xfrm>
            <a:off x="1219200" y="4419600"/>
            <a:ext cx="5791200" cy="30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0" i="0" lang="en-GB" sz="1500" u="none" cap="none" strike="noStrike">
                <a:solidFill>
                  <a:schemeClr val="dk1"/>
                </a:solidFill>
                <a:latin typeface="Roboto Light"/>
                <a:ea typeface="Roboto Light"/>
                <a:cs typeface="Roboto Light"/>
                <a:sym typeface="Roboto Light"/>
              </a:rPr>
              <a:t>Erinch Sahan (January 2023)</a:t>
            </a:r>
            <a:endParaRPr b="0" i="0" sz="1500" u="none" cap="none" strike="noStrike">
              <a:solidFill>
                <a:schemeClr val="dk1"/>
              </a:solidFill>
              <a:latin typeface="Roboto Light"/>
              <a:ea typeface="Roboto Light"/>
              <a:cs typeface="Roboto Light"/>
              <a:sym typeface="Roboto Light"/>
            </a:endParaRPr>
          </a:p>
        </p:txBody>
      </p:sp>
      <p:pic>
        <p:nvPicPr>
          <p:cNvPr id="58" name="Google Shape;58;p14"/>
          <p:cNvPicPr preferRelativeResize="0"/>
          <p:nvPr/>
        </p:nvPicPr>
        <p:blipFill rotWithShape="1">
          <a:blip r:embed="rId4">
            <a:alphaModFix/>
          </a:blip>
          <a:srcRect b="0" l="0" r="0" t="0"/>
          <a:stretch/>
        </p:blipFill>
        <p:spPr>
          <a:xfrm>
            <a:off x="7294061" y="228600"/>
            <a:ext cx="1545139" cy="838200"/>
          </a:xfrm>
          <a:prstGeom prst="rect">
            <a:avLst/>
          </a:prstGeom>
          <a:noFill/>
          <a:ln>
            <a:noFill/>
          </a:ln>
        </p:spPr>
      </p:pic>
      <p:pic>
        <p:nvPicPr>
          <p:cNvPr id="59" name="Google Shape;59;p14"/>
          <p:cNvPicPr preferRelativeResize="0"/>
          <p:nvPr/>
        </p:nvPicPr>
        <p:blipFill rotWithShape="1">
          <a:blip r:embed="rId5">
            <a:alphaModFix/>
          </a:blip>
          <a:srcRect b="0" l="0" r="0" t="0"/>
          <a:stretch/>
        </p:blipFill>
        <p:spPr>
          <a:xfrm>
            <a:off x="1209175" y="3571850"/>
            <a:ext cx="666350" cy="666350"/>
          </a:xfrm>
          <a:prstGeom prst="rect">
            <a:avLst/>
          </a:prstGeom>
          <a:noFill/>
          <a:ln>
            <a:noFill/>
          </a:ln>
        </p:spPr>
      </p:pic>
      <p:sp>
        <p:nvSpPr>
          <p:cNvPr id="60" name="Google Shape;60;p14"/>
          <p:cNvSpPr txBox="1"/>
          <p:nvPr/>
        </p:nvSpPr>
        <p:spPr>
          <a:xfrm>
            <a:off x="1219200" y="1143000"/>
            <a:ext cx="5791200" cy="1447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1" i="0" lang="en-GB" sz="4000" u="none" cap="none" strike="noStrike">
                <a:solidFill>
                  <a:srgbClr val="000000"/>
                </a:solidFill>
                <a:latin typeface="Roboto"/>
                <a:ea typeface="Roboto"/>
                <a:cs typeface="Roboto"/>
                <a:sym typeface="Roboto"/>
              </a:rPr>
              <a:t>Doughnut Design for business</a:t>
            </a:r>
            <a:endParaRPr b="1" i="0" sz="4000" u="none" cap="none" strike="noStrike">
              <a:solidFill>
                <a:srgbClr val="000000"/>
              </a:solidFill>
              <a:latin typeface="Roboto"/>
              <a:ea typeface="Roboto"/>
              <a:cs typeface="Roboto"/>
              <a:sym typeface="Roboto"/>
            </a:endParaRPr>
          </a:p>
        </p:txBody>
      </p:sp>
      <p:sp>
        <p:nvSpPr>
          <p:cNvPr id="61" name="Google Shape;61;p14"/>
          <p:cNvSpPr txBox="1"/>
          <p:nvPr/>
        </p:nvSpPr>
        <p:spPr>
          <a:xfrm>
            <a:off x="1219200" y="2667000"/>
            <a:ext cx="5791200" cy="762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Roboto"/>
              <a:buNone/>
            </a:pPr>
            <a:r>
              <a:rPr b="0" i="0" lang="en-GB" sz="2100" u="none" cap="none" strike="noStrike">
                <a:solidFill>
                  <a:srgbClr val="000000"/>
                </a:solidFill>
                <a:latin typeface="Roboto Light"/>
                <a:ea typeface="Roboto Light"/>
                <a:cs typeface="Roboto Light"/>
                <a:sym typeface="Roboto Light"/>
              </a:rPr>
              <a:t>Introduction to redesigning businesses through </a:t>
            </a:r>
            <a:br>
              <a:rPr b="0" i="0" lang="en-GB" sz="2100" u="none" cap="none" strike="noStrike">
                <a:solidFill>
                  <a:srgbClr val="000000"/>
                </a:solidFill>
                <a:latin typeface="Roboto Light"/>
                <a:ea typeface="Roboto Light"/>
                <a:cs typeface="Roboto Light"/>
                <a:sym typeface="Roboto Light"/>
              </a:rPr>
            </a:br>
            <a:r>
              <a:rPr b="0" i="0" lang="en-GB" sz="2100" u="none" cap="none" strike="noStrike">
                <a:solidFill>
                  <a:srgbClr val="000000"/>
                </a:solidFill>
                <a:latin typeface="Roboto Light"/>
                <a:ea typeface="Roboto Light"/>
                <a:cs typeface="Roboto Light"/>
                <a:sym typeface="Roboto Light"/>
              </a:rPr>
              <a:t>Doughnut Economics</a:t>
            </a:r>
            <a:endParaRPr b="0" i="0" sz="2100" u="none" cap="none" strike="noStrike">
              <a:solidFill>
                <a:srgbClr val="000000"/>
              </a:solidFill>
              <a:latin typeface="Roboto Light"/>
              <a:ea typeface="Roboto Light"/>
              <a:cs typeface="Roboto Light"/>
              <a:sym typeface="Roboto Light"/>
            </a:endParaRPr>
          </a:p>
        </p:txBody>
      </p:sp>
      <p:pic>
        <p:nvPicPr>
          <p:cNvPr id="62" name="Google Shape;62;p14"/>
          <p:cNvPicPr preferRelativeResize="0"/>
          <p:nvPr/>
        </p:nvPicPr>
        <p:blipFill rotWithShape="1">
          <a:blip r:embed="rId6">
            <a:alphaModFix/>
          </a:blip>
          <a:srcRect b="0" l="0" r="0" t="0"/>
          <a:stretch/>
        </p:blipFill>
        <p:spPr>
          <a:xfrm>
            <a:off x="8318500" y="4318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2"/>
                                        </p:tgtEl>
                                        <p:attrNameLst>
                                          <p:attrName>style.visibility</p:attrName>
                                        </p:attrNameLst>
                                      </p:cBhvr>
                                      <p:to>
                                        <p:strVal val="visible"/>
                                      </p:to>
                                    </p:set>
                                    <p:animEffect filter="fade" transition="in">
                                      <p:cBhvr>
                                        <p:cTn dur="1"/>
                                        <p:tgtEl>
                                          <p:spTgt spid="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3"/>
          <p:cNvSpPr txBox="1"/>
          <p:nvPr/>
        </p:nvSpPr>
        <p:spPr>
          <a:xfrm>
            <a:off x="8534400" y="4800600"/>
            <a:ext cx="381000" cy="228600"/>
          </a:xfrm>
          <a:prstGeom prst="rect">
            <a:avLst/>
          </a:prstGeom>
          <a:noFill/>
          <a:ln>
            <a:noFill/>
          </a:ln>
        </p:spPr>
        <p:txBody>
          <a:bodyPr anchorCtr="0" anchor="ctr" bIns="34275" lIns="68575" spcFirstLastPara="1" rIns="0"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pic>
        <p:nvPicPr>
          <p:cNvPr descr="A picture containing icon&#10;&#10;Description automatically generated" id="251" name="Google Shape;251;p23"/>
          <p:cNvPicPr preferRelativeResize="0"/>
          <p:nvPr/>
        </p:nvPicPr>
        <p:blipFill rotWithShape="1">
          <a:blip r:embed="rId3">
            <a:alphaModFix/>
          </a:blip>
          <a:srcRect b="0" l="0" r="0" t="0"/>
          <a:stretch/>
        </p:blipFill>
        <p:spPr>
          <a:xfrm>
            <a:off x="170347" y="4572000"/>
            <a:ext cx="918106" cy="497808"/>
          </a:xfrm>
          <a:prstGeom prst="rect">
            <a:avLst/>
          </a:prstGeom>
          <a:noFill/>
          <a:ln>
            <a:noFill/>
          </a:ln>
        </p:spPr>
      </p:pic>
      <p:grpSp>
        <p:nvGrpSpPr>
          <p:cNvPr id="252" name="Google Shape;252;p23"/>
          <p:cNvGrpSpPr/>
          <p:nvPr/>
        </p:nvGrpSpPr>
        <p:grpSpPr>
          <a:xfrm>
            <a:off x="5147700" y="266750"/>
            <a:ext cx="2905049" cy="1097162"/>
            <a:chOff x="5715000" y="3268449"/>
            <a:chExt cx="3048000" cy="1151151"/>
          </a:xfrm>
        </p:grpSpPr>
        <p:pic>
          <p:nvPicPr>
            <p:cNvPr id="253" name="Google Shape;253;p23"/>
            <p:cNvPicPr preferRelativeResize="0"/>
            <p:nvPr/>
          </p:nvPicPr>
          <p:blipFill rotWithShape="1">
            <a:blip r:embed="rId4">
              <a:alphaModFix/>
            </a:blip>
            <a:srcRect b="0" l="19997" r="20003" t="0"/>
            <a:stretch/>
          </p:blipFill>
          <p:spPr>
            <a:xfrm>
              <a:off x="7570493" y="3268449"/>
              <a:ext cx="946001" cy="999622"/>
            </a:xfrm>
            <a:prstGeom prst="rect">
              <a:avLst/>
            </a:prstGeom>
            <a:noFill/>
            <a:ln>
              <a:noFill/>
            </a:ln>
          </p:spPr>
        </p:pic>
        <p:pic>
          <p:nvPicPr>
            <p:cNvPr id="254" name="Google Shape;254;p23"/>
            <p:cNvPicPr preferRelativeResize="0"/>
            <p:nvPr/>
          </p:nvPicPr>
          <p:blipFill rotWithShape="1">
            <a:blip r:embed="rId5">
              <a:alphaModFix/>
            </a:blip>
            <a:srcRect b="0" l="10000" r="10000" t="0"/>
            <a:stretch/>
          </p:blipFill>
          <p:spPr>
            <a:xfrm>
              <a:off x="5962437" y="3364921"/>
              <a:ext cx="1031938" cy="762000"/>
            </a:xfrm>
            <a:prstGeom prst="rect">
              <a:avLst/>
            </a:prstGeom>
            <a:noFill/>
            <a:ln>
              <a:noFill/>
            </a:ln>
          </p:spPr>
        </p:pic>
        <p:sp>
          <p:nvSpPr>
            <p:cNvPr id="255" name="Google Shape;255;p23"/>
            <p:cNvSpPr txBox="1"/>
            <p:nvPr/>
          </p:nvSpPr>
          <p:spPr>
            <a:xfrm>
              <a:off x="5715000" y="4114800"/>
              <a:ext cx="1524000" cy="304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300" u="none" cap="none" strike="noStrike">
                  <a:solidFill>
                    <a:srgbClr val="000000"/>
                  </a:solidFill>
                  <a:latin typeface="Roboto"/>
                  <a:ea typeface="Roboto"/>
                  <a:cs typeface="Roboto"/>
                  <a:sym typeface="Roboto"/>
                </a:rPr>
                <a:t>Regenerative</a:t>
              </a:r>
              <a:endParaRPr b="1" i="0" sz="1300" u="none" cap="none" strike="noStrike">
                <a:solidFill>
                  <a:srgbClr val="000000"/>
                </a:solidFill>
                <a:latin typeface="Roboto"/>
                <a:ea typeface="Roboto"/>
                <a:cs typeface="Roboto"/>
                <a:sym typeface="Roboto"/>
              </a:endParaRPr>
            </a:p>
          </p:txBody>
        </p:sp>
        <p:sp>
          <p:nvSpPr>
            <p:cNvPr id="256" name="Google Shape;256;p23"/>
            <p:cNvSpPr txBox="1"/>
            <p:nvPr/>
          </p:nvSpPr>
          <p:spPr>
            <a:xfrm>
              <a:off x="7239000" y="4114800"/>
              <a:ext cx="1524000" cy="304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300" u="none" cap="none" strike="noStrike">
                  <a:solidFill>
                    <a:srgbClr val="000000"/>
                  </a:solidFill>
                  <a:latin typeface="Roboto"/>
                  <a:ea typeface="Roboto"/>
                  <a:cs typeface="Roboto"/>
                  <a:sym typeface="Roboto"/>
                </a:rPr>
                <a:t>Distributive</a:t>
              </a:r>
              <a:endParaRPr b="1" i="0" sz="1300" u="none" cap="none" strike="noStrike">
                <a:solidFill>
                  <a:srgbClr val="000000"/>
                </a:solidFill>
                <a:latin typeface="Roboto"/>
                <a:ea typeface="Roboto"/>
                <a:cs typeface="Roboto"/>
                <a:sym typeface="Roboto"/>
              </a:endParaRPr>
            </a:p>
          </p:txBody>
        </p:sp>
      </p:grpSp>
      <p:grpSp>
        <p:nvGrpSpPr>
          <p:cNvPr id="257" name="Google Shape;257;p23"/>
          <p:cNvGrpSpPr/>
          <p:nvPr/>
        </p:nvGrpSpPr>
        <p:grpSpPr>
          <a:xfrm>
            <a:off x="1471174" y="350760"/>
            <a:ext cx="2905049" cy="1020839"/>
            <a:chOff x="2362200" y="3348528"/>
            <a:chExt cx="3048000" cy="1071072"/>
          </a:xfrm>
        </p:grpSpPr>
        <p:pic>
          <p:nvPicPr>
            <p:cNvPr id="258" name="Google Shape;258;p23"/>
            <p:cNvPicPr preferRelativeResize="0"/>
            <p:nvPr/>
          </p:nvPicPr>
          <p:blipFill rotWithShape="1">
            <a:blip r:embed="rId6">
              <a:alphaModFix/>
            </a:blip>
            <a:srcRect b="0" l="19997" r="20003" t="0"/>
            <a:stretch/>
          </p:blipFill>
          <p:spPr>
            <a:xfrm>
              <a:off x="2702935" y="3355275"/>
              <a:ext cx="863462" cy="863463"/>
            </a:xfrm>
            <a:prstGeom prst="rect">
              <a:avLst/>
            </a:prstGeom>
            <a:noFill/>
            <a:ln>
              <a:noFill/>
            </a:ln>
          </p:spPr>
        </p:pic>
        <p:pic>
          <p:nvPicPr>
            <p:cNvPr id="259" name="Google Shape;259;p23"/>
            <p:cNvPicPr preferRelativeResize="0"/>
            <p:nvPr/>
          </p:nvPicPr>
          <p:blipFill rotWithShape="1">
            <a:blip r:embed="rId7">
              <a:alphaModFix/>
            </a:blip>
            <a:srcRect b="0" l="19997" r="20003" t="0"/>
            <a:stretch/>
          </p:blipFill>
          <p:spPr>
            <a:xfrm>
              <a:off x="4245884" y="3348528"/>
              <a:ext cx="775961" cy="775959"/>
            </a:xfrm>
            <a:prstGeom prst="rect">
              <a:avLst/>
            </a:prstGeom>
            <a:noFill/>
            <a:ln>
              <a:noFill/>
            </a:ln>
          </p:spPr>
        </p:pic>
        <p:sp>
          <p:nvSpPr>
            <p:cNvPr id="260" name="Google Shape;260;p23"/>
            <p:cNvSpPr txBox="1"/>
            <p:nvPr/>
          </p:nvSpPr>
          <p:spPr>
            <a:xfrm>
              <a:off x="2362200" y="4114800"/>
              <a:ext cx="1524000" cy="304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300" u="none" cap="none" strike="noStrike">
                  <a:solidFill>
                    <a:srgbClr val="000000"/>
                  </a:solidFill>
                  <a:latin typeface="Roboto"/>
                  <a:ea typeface="Roboto"/>
                  <a:cs typeface="Roboto"/>
                  <a:sym typeface="Roboto"/>
                </a:rPr>
                <a:t>Degenerative</a:t>
              </a:r>
              <a:endParaRPr b="1" i="0" sz="1300" u="none" cap="none" strike="noStrike">
                <a:solidFill>
                  <a:srgbClr val="000000"/>
                </a:solidFill>
                <a:latin typeface="Roboto"/>
                <a:ea typeface="Roboto"/>
                <a:cs typeface="Roboto"/>
                <a:sym typeface="Roboto"/>
              </a:endParaRPr>
            </a:p>
          </p:txBody>
        </p:sp>
        <p:sp>
          <p:nvSpPr>
            <p:cNvPr id="261" name="Google Shape;261;p23"/>
            <p:cNvSpPr txBox="1"/>
            <p:nvPr/>
          </p:nvSpPr>
          <p:spPr>
            <a:xfrm>
              <a:off x="3886200" y="4124057"/>
              <a:ext cx="1524000" cy="29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300" u="none" cap="none" strike="noStrike">
                  <a:solidFill>
                    <a:srgbClr val="000000"/>
                  </a:solidFill>
                  <a:latin typeface="Roboto"/>
                  <a:ea typeface="Roboto"/>
                  <a:cs typeface="Roboto"/>
                  <a:sym typeface="Roboto"/>
                </a:rPr>
                <a:t>Divisive</a:t>
              </a:r>
              <a:endParaRPr b="1" i="0" sz="1300" u="none" cap="none" strike="noStrike">
                <a:solidFill>
                  <a:srgbClr val="000000"/>
                </a:solidFill>
                <a:latin typeface="Roboto"/>
                <a:ea typeface="Roboto"/>
                <a:cs typeface="Roboto"/>
                <a:sym typeface="Roboto"/>
              </a:endParaRPr>
            </a:p>
          </p:txBody>
        </p:sp>
      </p:grpSp>
      <p:grpSp>
        <p:nvGrpSpPr>
          <p:cNvPr id="262" name="Google Shape;262;p23"/>
          <p:cNvGrpSpPr/>
          <p:nvPr/>
        </p:nvGrpSpPr>
        <p:grpSpPr>
          <a:xfrm>
            <a:off x="6223949" y="2133600"/>
            <a:ext cx="1828800" cy="1828800"/>
            <a:chOff x="6223949" y="2133600"/>
            <a:chExt cx="1828800" cy="1828800"/>
          </a:xfrm>
        </p:grpSpPr>
        <p:sp>
          <p:nvSpPr>
            <p:cNvPr id="263" name="Google Shape;263;p23"/>
            <p:cNvSpPr/>
            <p:nvPr/>
          </p:nvSpPr>
          <p:spPr>
            <a:xfrm>
              <a:off x="6223949" y="2133600"/>
              <a:ext cx="1828800" cy="1828800"/>
            </a:xfrm>
            <a:prstGeom prst="ellipse">
              <a:avLst/>
            </a:prstGeom>
            <a:solidFill>
              <a:srgbClr val="D8D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23"/>
            <p:cNvSpPr txBox="1"/>
            <p:nvPr/>
          </p:nvSpPr>
          <p:spPr>
            <a:xfrm>
              <a:off x="6376349" y="2436363"/>
              <a:ext cx="1524000" cy="1295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Roboto"/>
                  <a:ea typeface="Roboto"/>
                  <a:cs typeface="Roboto"/>
                  <a:sym typeface="Roboto"/>
                </a:rPr>
                <a:t>Commons</a:t>
              </a:r>
              <a:br>
                <a:rPr b="1" i="0" lang="en-GB" sz="1300" u="none" cap="none" strike="noStrike">
                  <a:solidFill>
                    <a:schemeClr val="dk1"/>
                  </a:solidFill>
                  <a:latin typeface="Roboto"/>
                  <a:ea typeface="Roboto"/>
                  <a:cs typeface="Roboto"/>
                  <a:sym typeface="Roboto"/>
                </a:rPr>
              </a:br>
              <a:r>
                <a:rPr b="1" i="0" lang="en-GB" sz="1300" u="none" cap="none" strike="noStrike">
                  <a:solidFill>
                    <a:schemeClr val="dk1"/>
                  </a:solidFill>
                  <a:latin typeface="Roboto"/>
                  <a:ea typeface="Roboto"/>
                  <a:cs typeface="Roboto"/>
                  <a:sym typeface="Roboto"/>
                </a:rPr>
                <a:t>&amp; communities</a:t>
              </a:r>
              <a:endParaRPr b="1" i="0" sz="1300" u="none" cap="none" strike="noStrike">
                <a:solidFill>
                  <a:schemeClr val="dk1"/>
                </a:solidFill>
                <a:latin typeface="Roboto"/>
                <a:ea typeface="Roboto"/>
                <a:cs typeface="Roboto"/>
                <a:sym typeface="Roboto"/>
              </a:endParaRPr>
            </a:p>
            <a:p>
              <a:pPr indent="0" lvl="0" marL="0" marR="0" rtl="0" algn="ctr">
                <a:lnSpc>
                  <a:spcPct val="100000"/>
                </a:lnSpc>
                <a:spcBef>
                  <a:spcPts val="1000"/>
                </a:spcBef>
                <a:spcAft>
                  <a:spcPts val="0"/>
                </a:spcAft>
                <a:buClr>
                  <a:srgbClr val="000000"/>
                </a:buClr>
                <a:buSzPts val="1300"/>
                <a:buFont typeface="Arial"/>
                <a:buNone/>
              </a:pPr>
              <a:r>
                <a:rPr b="1" i="0" lang="en-GB" sz="1300" u="none" cap="none" strike="noStrike">
                  <a:solidFill>
                    <a:schemeClr val="dk1"/>
                  </a:solidFill>
                  <a:latin typeface="Roboto"/>
                  <a:ea typeface="Roboto"/>
                  <a:cs typeface="Roboto"/>
                  <a:sym typeface="Roboto"/>
                </a:rPr>
                <a:t>Public services</a:t>
              </a:r>
              <a:endParaRPr b="1" i="0" sz="1300" u="none" cap="none" strike="noStrike">
                <a:solidFill>
                  <a:schemeClr val="dk1"/>
                </a:solidFill>
                <a:latin typeface="Roboto"/>
                <a:ea typeface="Roboto"/>
                <a:cs typeface="Roboto"/>
                <a:sym typeface="Roboto"/>
              </a:endParaRPr>
            </a:p>
            <a:p>
              <a:pPr indent="0" lvl="0" marL="0" marR="0" rtl="0" algn="ctr">
                <a:lnSpc>
                  <a:spcPct val="100000"/>
                </a:lnSpc>
                <a:spcBef>
                  <a:spcPts val="1000"/>
                </a:spcBef>
                <a:spcAft>
                  <a:spcPts val="1000"/>
                </a:spcAft>
                <a:buClr>
                  <a:srgbClr val="000000"/>
                </a:buClr>
                <a:buSzPts val="1300"/>
                <a:buFont typeface="Arial"/>
                <a:buNone/>
              </a:pPr>
              <a:r>
                <a:rPr b="1" i="0" lang="en-GB" sz="1300" u="none" cap="none" strike="noStrike">
                  <a:solidFill>
                    <a:schemeClr val="dk1"/>
                  </a:solidFill>
                  <a:latin typeface="Roboto"/>
                  <a:ea typeface="Roboto"/>
                  <a:cs typeface="Roboto"/>
                  <a:sym typeface="Roboto"/>
                </a:rPr>
                <a:t>NGOs &amp; </a:t>
              </a:r>
              <a:br>
                <a:rPr b="1" i="0" lang="en-GB" sz="1300" u="none" cap="none" strike="noStrike">
                  <a:solidFill>
                    <a:schemeClr val="dk1"/>
                  </a:solidFill>
                  <a:latin typeface="Roboto"/>
                  <a:ea typeface="Roboto"/>
                  <a:cs typeface="Roboto"/>
                  <a:sym typeface="Roboto"/>
                </a:rPr>
              </a:br>
              <a:r>
                <a:rPr b="1" i="0" lang="en-GB" sz="1300" u="none" cap="none" strike="noStrike">
                  <a:solidFill>
                    <a:schemeClr val="dk1"/>
                  </a:solidFill>
                  <a:latin typeface="Roboto"/>
                  <a:ea typeface="Roboto"/>
                  <a:cs typeface="Roboto"/>
                  <a:sym typeface="Roboto"/>
                </a:rPr>
                <a:t>charities</a:t>
              </a:r>
              <a:endParaRPr b="1" i="0" sz="1300" u="none" cap="none" strike="noStrike">
                <a:solidFill>
                  <a:schemeClr val="dk1"/>
                </a:solidFill>
                <a:latin typeface="Roboto"/>
                <a:ea typeface="Roboto"/>
                <a:cs typeface="Roboto"/>
                <a:sym typeface="Roboto"/>
              </a:endParaRPr>
            </a:p>
          </p:txBody>
        </p:sp>
      </p:grpSp>
      <p:sp>
        <p:nvSpPr>
          <p:cNvPr id="265" name="Google Shape;265;p23"/>
          <p:cNvSpPr txBox="1"/>
          <p:nvPr/>
        </p:nvSpPr>
        <p:spPr>
          <a:xfrm>
            <a:off x="4815249" y="3666500"/>
            <a:ext cx="1273800" cy="600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r>
              <a:rPr b="1" i="0" lang="en-GB" sz="1300" u="none" cap="none" strike="noStrike">
                <a:solidFill>
                  <a:srgbClr val="000000"/>
                </a:solidFill>
                <a:latin typeface="Roboto"/>
                <a:ea typeface="Roboto"/>
                <a:cs typeface="Roboto"/>
                <a:sym typeface="Roboto"/>
              </a:rPr>
              <a:t>What’s possible with current business design</a:t>
            </a:r>
            <a:endParaRPr b="1" i="0" sz="1300" u="none" cap="none" strike="noStrike">
              <a:solidFill>
                <a:srgbClr val="000000"/>
              </a:solidFill>
              <a:latin typeface="Roboto"/>
              <a:ea typeface="Roboto"/>
              <a:cs typeface="Roboto"/>
              <a:sym typeface="Roboto"/>
            </a:endParaRPr>
          </a:p>
        </p:txBody>
      </p:sp>
      <p:grpSp>
        <p:nvGrpSpPr>
          <p:cNvPr id="266" name="Google Shape;266;p23"/>
          <p:cNvGrpSpPr/>
          <p:nvPr/>
        </p:nvGrpSpPr>
        <p:grpSpPr>
          <a:xfrm>
            <a:off x="2947349" y="2133600"/>
            <a:ext cx="1828800" cy="1828800"/>
            <a:chOff x="2947349" y="2133600"/>
            <a:chExt cx="1828800" cy="1828800"/>
          </a:xfrm>
        </p:grpSpPr>
        <p:sp>
          <p:nvSpPr>
            <p:cNvPr id="267" name="Google Shape;267;p23"/>
            <p:cNvSpPr/>
            <p:nvPr/>
          </p:nvSpPr>
          <p:spPr>
            <a:xfrm>
              <a:off x="2947349" y="2133600"/>
              <a:ext cx="1828800" cy="1828800"/>
            </a:xfrm>
            <a:prstGeom prst="ellipse">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23"/>
            <p:cNvSpPr txBox="1"/>
            <p:nvPr/>
          </p:nvSpPr>
          <p:spPr>
            <a:xfrm>
              <a:off x="3132999" y="2398275"/>
              <a:ext cx="14907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Roboto"/>
                  <a:ea typeface="Roboto"/>
                  <a:cs typeface="Roboto"/>
                  <a:sym typeface="Roboto"/>
                </a:rPr>
                <a:t>Business </a:t>
              </a:r>
              <a:endParaRPr b="1" i="0" sz="13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Roboto"/>
                  <a:ea typeface="Roboto"/>
                  <a:cs typeface="Roboto"/>
                  <a:sym typeface="Roboto"/>
                </a:rPr>
                <a:t>as usual</a:t>
              </a:r>
              <a:endParaRPr b="1" i="0" sz="13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chemeClr val="dk1"/>
                  </a:solidFill>
                  <a:latin typeface="Roboto Light"/>
                  <a:ea typeface="Roboto Light"/>
                  <a:cs typeface="Roboto Light"/>
                  <a:sym typeface="Roboto Light"/>
                </a:rPr>
                <a:t>designed to maximise margins and dividends</a:t>
              </a:r>
              <a:endParaRPr b="0" i="0" sz="1300" u="none" cap="none" strike="noStrike">
                <a:solidFill>
                  <a:schemeClr val="dk1"/>
                </a:solidFill>
                <a:latin typeface="Roboto Light"/>
                <a:ea typeface="Roboto Light"/>
                <a:cs typeface="Roboto Light"/>
                <a:sym typeface="Roboto Light"/>
              </a:endParaRPr>
            </a:p>
          </p:txBody>
        </p:sp>
      </p:grpSp>
      <p:pic>
        <p:nvPicPr>
          <p:cNvPr id="269" name="Google Shape;269;p23"/>
          <p:cNvPicPr preferRelativeResize="0"/>
          <p:nvPr/>
        </p:nvPicPr>
        <p:blipFill rotWithShape="1">
          <a:blip r:embed="rId8">
            <a:alphaModFix/>
          </a:blip>
          <a:srcRect b="0" l="0" r="0" t="0"/>
          <a:stretch/>
        </p:blipFill>
        <p:spPr>
          <a:xfrm>
            <a:off x="4575524" y="2439102"/>
            <a:ext cx="274037" cy="1195798"/>
          </a:xfrm>
          <a:prstGeom prst="rect">
            <a:avLst/>
          </a:prstGeom>
          <a:noFill/>
          <a:ln>
            <a:noFill/>
          </a:ln>
        </p:spPr>
      </p:pic>
      <p:cxnSp>
        <p:nvCxnSpPr>
          <p:cNvPr id="270" name="Google Shape;270;p23"/>
          <p:cNvCxnSpPr/>
          <p:nvPr/>
        </p:nvCxnSpPr>
        <p:spPr>
          <a:xfrm>
            <a:off x="4571849" y="62257"/>
            <a:ext cx="0" cy="5057100"/>
          </a:xfrm>
          <a:prstGeom prst="straightConnector1">
            <a:avLst/>
          </a:prstGeom>
          <a:noFill/>
          <a:ln cap="rnd" cmpd="sng" w="28575">
            <a:solidFill>
              <a:schemeClr val="dk2"/>
            </a:solidFill>
            <a:prstDash val="dot"/>
            <a:round/>
            <a:headEnd len="sm" w="sm" type="none"/>
            <a:tailEnd len="sm" w="sm" type="none"/>
          </a:ln>
        </p:spPr>
      </p:cxnSp>
      <p:sp>
        <p:nvSpPr>
          <p:cNvPr id="271" name="Google Shape;271;p23"/>
          <p:cNvSpPr/>
          <p:nvPr/>
        </p:nvSpPr>
        <p:spPr>
          <a:xfrm flipH="1">
            <a:off x="4014149" y="3048000"/>
            <a:ext cx="1323900" cy="1444200"/>
          </a:xfrm>
          <a:prstGeom prst="arc">
            <a:avLst>
              <a:gd fmla="val 11845078" name="adj1"/>
              <a:gd fmla="val 15224388" name="adj2"/>
            </a:avLst>
          </a:prstGeom>
          <a:noFill/>
          <a:ln cap="flat" cmpd="sng" w="19050">
            <a:solidFill>
              <a:schemeClr val="dk1"/>
            </a:solidFill>
            <a:prstDash val="solid"/>
            <a:round/>
            <a:headEnd len="sm" w="sm" type="none"/>
            <a:tailEnd len="sm" w="sm" type="triangl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4"/>
          <p:cNvSpPr/>
          <p:nvPr/>
        </p:nvSpPr>
        <p:spPr>
          <a:xfrm>
            <a:off x="6223949" y="2133600"/>
            <a:ext cx="1828800" cy="1828800"/>
          </a:xfrm>
          <a:prstGeom prst="ellipse">
            <a:avLst/>
          </a:prstGeom>
          <a:solidFill>
            <a:srgbClr val="D8D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24"/>
          <p:cNvSpPr txBox="1"/>
          <p:nvPr/>
        </p:nvSpPr>
        <p:spPr>
          <a:xfrm>
            <a:off x="6376349" y="2436363"/>
            <a:ext cx="1524000" cy="1295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Roboto"/>
                <a:ea typeface="Roboto"/>
                <a:cs typeface="Roboto"/>
                <a:sym typeface="Roboto"/>
              </a:rPr>
              <a:t>Commons</a:t>
            </a:r>
            <a:br>
              <a:rPr b="1" i="0" lang="en-GB" sz="1300" u="none" cap="none" strike="noStrike">
                <a:solidFill>
                  <a:schemeClr val="dk1"/>
                </a:solidFill>
                <a:latin typeface="Roboto"/>
                <a:ea typeface="Roboto"/>
                <a:cs typeface="Roboto"/>
                <a:sym typeface="Roboto"/>
              </a:rPr>
            </a:br>
            <a:r>
              <a:rPr b="1" i="0" lang="en-GB" sz="1300" u="none" cap="none" strike="noStrike">
                <a:solidFill>
                  <a:schemeClr val="dk1"/>
                </a:solidFill>
                <a:latin typeface="Roboto"/>
                <a:ea typeface="Roboto"/>
                <a:cs typeface="Roboto"/>
                <a:sym typeface="Roboto"/>
              </a:rPr>
              <a:t>&amp; communities</a:t>
            </a:r>
            <a:endParaRPr b="1" i="0" sz="1300" u="none" cap="none" strike="noStrike">
              <a:solidFill>
                <a:schemeClr val="dk1"/>
              </a:solidFill>
              <a:latin typeface="Roboto"/>
              <a:ea typeface="Roboto"/>
              <a:cs typeface="Roboto"/>
              <a:sym typeface="Roboto"/>
            </a:endParaRPr>
          </a:p>
          <a:p>
            <a:pPr indent="0" lvl="0" marL="0" marR="0" rtl="0" algn="ctr">
              <a:lnSpc>
                <a:spcPct val="100000"/>
              </a:lnSpc>
              <a:spcBef>
                <a:spcPts val="1000"/>
              </a:spcBef>
              <a:spcAft>
                <a:spcPts val="0"/>
              </a:spcAft>
              <a:buClr>
                <a:srgbClr val="000000"/>
              </a:buClr>
              <a:buSzPts val="1300"/>
              <a:buFont typeface="Arial"/>
              <a:buNone/>
            </a:pPr>
            <a:r>
              <a:rPr b="1" i="0" lang="en-GB" sz="1300" u="none" cap="none" strike="noStrike">
                <a:solidFill>
                  <a:schemeClr val="dk1"/>
                </a:solidFill>
                <a:latin typeface="Roboto"/>
                <a:ea typeface="Roboto"/>
                <a:cs typeface="Roboto"/>
                <a:sym typeface="Roboto"/>
              </a:rPr>
              <a:t>Public services</a:t>
            </a:r>
            <a:endParaRPr b="1" i="0" sz="1300" u="none" cap="none" strike="noStrike">
              <a:solidFill>
                <a:schemeClr val="dk1"/>
              </a:solidFill>
              <a:latin typeface="Roboto"/>
              <a:ea typeface="Roboto"/>
              <a:cs typeface="Roboto"/>
              <a:sym typeface="Roboto"/>
            </a:endParaRPr>
          </a:p>
          <a:p>
            <a:pPr indent="0" lvl="0" marL="0" marR="0" rtl="0" algn="ctr">
              <a:lnSpc>
                <a:spcPct val="100000"/>
              </a:lnSpc>
              <a:spcBef>
                <a:spcPts val="1000"/>
              </a:spcBef>
              <a:spcAft>
                <a:spcPts val="1000"/>
              </a:spcAft>
              <a:buClr>
                <a:srgbClr val="000000"/>
              </a:buClr>
              <a:buSzPts val="1300"/>
              <a:buFont typeface="Arial"/>
              <a:buNone/>
            </a:pPr>
            <a:r>
              <a:rPr b="1" i="0" lang="en-GB" sz="1300" u="none" cap="none" strike="noStrike">
                <a:solidFill>
                  <a:schemeClr val="dk1"/>
                </a:solidFill>
                <a:latin typeface="Roboto"/>
                <a:ea typeface="Roboto"/>
                <a:cs typeface="Roboto"/>
                <a:sym typeface="Roboto"/>
              </a:rPr>
              <a:t>NGOs &amp; </a:t>
            </a:r>
            <a:br>
              <a:rPr b="1" i="0" lang="en-GB" sz="1300" u="none" cap="none" strike="noStrike">
                <a:solidFill>
                  <a:schemeClr val="dk1"/>
                </a:solidFill>
                <a:latin typeface="Roboto"/>
                <a:ea typeface="Roboto"/>
                <a:cs typeface="Roboto"/>
                <a:sym typeface="Roboto"/>
              </a:rPr>
            </a:br>
            <a:r>
              <a:rPr b="1" i="0" lang="en-GB" sz="1300" u="none" cap="none" strike="noStrike">
                <a:solidFill>
                  <a:schemeClr val="dk1"/>
                </a:solidFill>
                <a:latin typeface="Roboto"/>
                <a:ea typeface="Roboto"/>
                <a:cs typeface="Roboto"/>
                <a:sym typeface="Roboto"/>
              </a:rPr>
              <a:t>charities</a:t>
            </a:r>
            <a:endParaRPr b="1" i="0" sz="1300" u="none" cap="none" strike="noStrike">
              <a:solidFill>
                <a:schemeClr val="dk1"/>
              </a:solidFill>
              <a:latin typeface="Roboto"/>
              <a:ea typeface="Roboto"/>
              <a:cs typeface="Roboto"/>
              <a:sym typeface="Roboto"/>
            </a:endParaRPr>
          </a:p>
        </p:txBody>
      </p:sp>
      <p:sp>
        <p:nvSpPr>
          <p:cNvPr id="279" name="Google Shape;279;p24"/>
          <p:cNvSpPr txBox="1"/>
          <p:nvPr/>
        </p:nvSpPr>
        <p:spPr>
          <a:xfrm>
            <a:off x="8534400" y="4800600"/>
            <a:ext cx="381000" cy="228600"/>
          </a:xfrm>
          <a:prstGeom prst="rect">
            <a:avLst/>
          </a:prstGeom>
          <a:noFill/>
          <a:ln>
            <a:noFill/>
          </a:ln>
        </p:spPr>
        <p:txBody>
          <a:bodyPr anchorCtr="0" anchor="ctr" bIns="34275" lIns="68575" spcFirstLastPara="1" rIns="0"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pic>
        <p:nvPicPr>
          <p:cNvPr descr="A picture containing icon&#10;&#10;Description automatically generated" id="280" name="Google Shape;280;p24"/>
          <p:cNvPicPr preferRelativeResize="0"/>
          <p:nvPr/>
        </p:nvPicPr>
        <p:blipFill rotWithShape="1">
          <a:blip r:embed="rId3">
            <a:alphaModFix/>
          </a:blip>
          <a:srcRect b="0" l="0" r="0" t="0"/>
          <a:stretch/>
        </p:blipFill>
        <p:spPr>
          <a:xfrm>
            <a:off x="170347" y="4572000"/>
            <a:ext cx="918106" cy="497808"/>
          </a:xfrm>
          <a:prstGeom prst="rect">
            <a:avLst/>
          </a:prstGeom>
          <a:noFill/>
          <a:ln>
            <a:noFill/>
          </a:ln>
        </p:spPr>
      </p:pic>
      <p:grpSp>
        <p:nvGrpSpPr>
          <p:cNvPr id="281" name="Google Shape;281;p24"/>
          <p:cNvGrpSpPr/>
          <p:nvPr/>
        </p:nvGrpSpPr>
        <p:grpSpPr>
          <a:xfrm>
            <a:off x="5147700" y="266750"/>
            <a:ext cx="2905049" cy="1097162"/>
            <a:chOff x="5715000" y="3268449"/>
            <a:chExt cx="3048000" cy="1151151"/>
          </a:xfrm>
        </p:grpSpPr>
        <p:pic>
          <p:nvPicPr>
            <p:cNvPr id="282" name="Google Shape;282;p24"/>
            <p:cNvPicPr preferRelativeResize="0"/>
            <p:nvPr/>
          </p:nvPicPr>
          <p:blipFill rotWithShape="1">
            <a:blip r:embed="rId4">
              <a:alphaModFix/>
            </a:blip>
            <a:srcRect b="0" l="19997" r="20003" t="0"/>
            <a:stretch/>
          </p:blipFill>
          <p:spPr>
            <a:xfrm>
              <a:off x="7570493" y="3268449"/>
              <a:ext cx="946001" cy="999622"/>
            </a:xfrm>
            <a:prstGeom prst="rect">
              <a:avLst/>
            </a:prstGeom>
            <a:noFill/>
            <a:ln>
              <a:noFill/>
            </a:ln>
          </p:spPr>
        </p:pic>
        <p:pic>
          <p:nvPicPr>
            <p:cNvPr id="283" name="Google Shape;283;p24"/>
            <p:cNvPicPr preferRelativeResize="0"/>
            <p:nvPr/>
          </p:nvPicPr>
          <p:blipFill rotWithShape="1">
            <a:blip r:embed="rId5">
              <a:alphaModFix/>
            </a:blip>
            <a:srcRect b="0" l="10000" r="10000" t="0"/>
            <a:stretch/>
          </p:blipFill>
          <p:spPr>
            <a:xfrm>
              <a:off x="5962437" y="3364921"/>
              <a:ext cx="1031938" cy="762000"/>
            </a:xfrm>
            <a:prstGeom prst="rect">
              <a:avLst/>
            </a:prstGeom>
            <a:noFill/>
            <a:ln>
              <a:noFill/>
            </a:ln>
          </p:spPr>
        </p:pic>
        <p:sp>
          <p:nvSpPr>
            <p:cNvPr id="284" name="Google Shape;284;p24"/>
            <p:cNvSpPr txBox="1"/>
            <p:nvPr/>
          </p:nvSpPr>
          <p:spPr>
            <a:xfrm>
              <a:off x="5715000" y="4114800"/>
              <a:ext cx="1524000" cy="304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300" u="none" cap="none" strike="noStrike">
                  <a:solidFill>
                    <a:srgbClr val="000000"/>
                  </a:solidFill>
                  <a:latin typeface="Roboto"/>
                  <a:ea typeface="Roboto"/>
                  <a:cs typeface="Roboto"/>
                  <a:sym typeface="Roboto"/>
                </a:rPr>
                <a:t>Regenerative</a:t>
              </a:r>
              <a:endParaRPr b="1" i="0" sz="1300" u="none" cap="none" strike="noStrike">
                <a:solidFill>
                  <a:srgbClr val="000000"/>
                </a:solidFill>
                <a:latin typeface="Roboto"/>
                <a:ea typeface="Roboto"/>
                <a:cs typeface="Roboto"/>
                <a:sym typeface="Roboto"/>
              </a:endParaRPr>
            </a:p>
          </p:txBody>
        </p:sp>
        <p:sp>
          <p:nvSpPr>
            <p:cNvPr id="285" name="Google Shape;285;p24"/>
            <p:cNvSpPr txBox="1"/>
            <p:nvPr/>
          </p:nvSpPr>
          <p:spPr>
            <a:xfrm>
              <a:off x="7239000" y="4114800"/>
              <a:ext cx="1524000" cy="304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300" u="none" cap="none" strike="noStrike">
                  <a:solidFill>
                    <a:srgbClr val="000000"/>
                  </a:solidFill>
                  <a:latin typeface="Roboto"/>
                  <a:ea typeface="Roboto"/>
                  <a:cs typeface="Roboto"/>
                  <a:sym typeface="Roboto"/>
                </a:rPr>
                <a:t>Distributive</a:t>
              </a:r>
              <a:endParaRPr b="1" i="0" sz="1300" u="none" cap="none" strike="noStrike">
                <a:solidFill>
                  <a:srgbClr val="000000"/>
                </a:solidFill>
                <a:latin typeface="Roboto"/>
                <a:ea typeface="Roboto"/>
                <a:cs typeface="Roboto"/>
                <a:sym typeface="Roboto"/>
              </a:endParaRPr>
            </a:p>
          </p:txBody>
        </p:sp>
      </p:grpSp>
      <p:grpSp>
        <p:nvGrpSpPr>
          <p:cNvPr id="286" name="Google Shape;286;p24"/>
          <p:cNvGrpSpPr/>
          <p:nvPr/>
        </p:nvGrpSpPr>
        <p:grpSpPr>
          <a:xfrm>
            <a:off x="1471174" y="350760"/>
            <a:ext cx="2905049" cy="1020839"/>
            <a:chOff x="2362200" y="3348528"/>
            <a:chExt cx="3048000" cy="1071072"/>
          </a:xfrm>
        </p:grpSpPr>
        <p:pic>
          <p:nvPicPr>
            <p:cNvPr id="287" name="Google Shape;287;p24"/>
            <p:cNvPicPr preferRelativeResize="0"/>
            <p:nvPr/>
          </p:nvPicPr>
          <p:blipFill rotWithShape="1">
            <a:blip r:embed="rId6">
              <a:alphaModFix/>
            </a:blip>
            <a:srcRect b="0" l="19997" r="20003" t="0"/>
            <a:stretch/>
          </p:blipFill>
          <p:spPr>
            <a:xfrm>
              <a:off x="2702935" y="3355275"/>
              <a:ext cx="863462" cy="863463"/>
            </a:xfrm>
            <a:prstGeom prst="rect">
              <a:avLst/>
            </a:prstGeom>
            <a:noFill/>
            <a:ln>
              <a:noFill/>
            </a:ln>
          </p:spPr>
        </p:pic>
        <p:pic>
          <p:nvPicPr>
            <p:cNvPr id="288" name="Google Shape;288;p24"/>
            <p:cNvPicPr preferRelativeResize="0"/>
            <p:nvPr/>
          </p:nvPicPr>
          <p:blipFill rotWithShape="1">
            <a:blip r:embed="rId7">
              <a:alphaModFix/>
            </a:blip>
            <a:srcRect b="0" l="19997" r="20003" t="0"/>
            <a:stretch/>
          </p:blipFill>
          <p:spPr>
            <a:xfrm>
              <a:off x="4245884" y="3348528"/>
              <a:ext cx="775961" cy="775959"/>
            </a:xfrm>
            <a:prstGeom prst="rect">
              <a:avLst/>
            </a:prstGeom>
            <a:noFill/>
            <a:ln>
              <a:noFill/>
            </a:ln>
          </p:spPr>
        </p:pic>
        <p:sp>
          <p:nvSpPr>
            <p:cNvPr id="289" name="Google Shape;289;p24"/>
            <p:cNvSpPr txBox="1"/>
            <p:nvPr/>
          </p:nvSpPr>
          <p:spPr>
            <a:xfrm>
              <a:off x="2362200" y="4114800"/>
              <a:ext cx="1524000" cy="304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300" u="none" cap="none" strike="noStrike">
                  <a:solidFill>
                    <a:srgbClr val="000000"/>
                  </a:solidFill>
                  <a:latin typeface="Roboto"/>
                  <a:ea typeface="Roboto"/>
                  <a:cs typeface="Roboto"/>
                  <a:sym typeface="Roboto"/>
                </a:rPr>
                <a:t>Degenerative</a:t>
              </a:r>
              <a:endParaRPr b="1" i="0" sz="1300" u="none" cap="none" strike="noStrike">
                <a:solidFill>
                  <a:srgbClr val="000000"/>
                </a:solidFill>
                <a:latin typeface="Roboto"/>
                <a:ea typeface="Roboto"/>
                <a:cs typeface="Roboto"/>
                <a:sym typeface="Roboto"/>
              </a:endParaRPr>
            </a:p>
          </p:txBody>
        </p:sp>
        <p:sp>
          <p:nvSpPr>
            <p:cNvPr id="290" name="Google Shape;290;p24"/>
            <p:cNvSpPr txBox="1"/>
            <p:nvPr/>
          </p:nvSpPr>
          <p:spPr>
            <a:xfrm>
              <a:off x="3886200" y="4124057"/>
              <a:ext cx="1524000" cy="29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300" u="none" cap="none" strike="noStrike">
                  <a:solidFill>
                    <a:srgbClr val="000000"/>
                  </a:solidFill>
                  <a:latin typeface="Roboto"/>
                  <a:ea typeface="Roboto"/>
                  <a:cs typeface="Roboto"/>
                  <a:sym typeface="Roboto"/>
                </a:rPr>
                <a:t>Divisive</a:t>
              </a:r>
              <a:endParaRPr b="1" i="0" sz="1300" u="none" cap="none" strike="noStrike">
                <a:solidFill>
                  <a:srgbClr val="000000"/>
                </a:solidFill>
                <a:latin typeface="Roboto"/>
                <a:ea typeface="Roboto"/>
                <a:cs typeface="Roboto"/>
                <a:sym typeface="Roboto"/>
              </a:endParaRPr>
            </a:p>
          </p:txBody>
        </p:sp>
      </p:grpSp>
      <p:sp>
        <p:nvSpPr>
          <p:cNvPr id="291" name="Google Shape;291;p24"/>
          <p:cNvSpPr/>
          <p:nvPr/>
        </p:nvSpPr>
        <p:spPr>
          <a:xfrm>
            <a:off x="2947349" y="2133600"/>
            <a:ext cx="1828800" cy="1828800"/>
          </a:xfrm>
          <a:prstGeom prst="ellipse">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24"/>
          <p:cNvSpPr txBox="1"/>
          <p:nvPr/>
        </p:nvSpPr>
        <p:spPr>
          <a:xfrm>
            <a:off x="3132999" y="2398275"/>
            <a:ext cx="14907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Roboto"/>
                <a:ea typeface="Roboto"/>
                <a:cs typeface="Roboto"/>
                <a:sym typeface="Roboto"/>
              </a:rPr>
              <a:t>Business </a:t>
            </a:r>
            <a:endParaRPr b="1" i="0" sz="13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Roboto"/>
                <a:ea typeface="Roboto"/>
                <a:cs typeface="Roboto"/>
                <a:sym typeface="Roboto"/>
              </a:rPr>
              <a:t>as usual</a:t>
            </a:r>
            <a:endParaRPr b="1" i="0" sz="13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chemeClr val="dk1"/>
                </a:solidFill>
                <a:latin typeface="Roboto Light"/>
                <a:ea typeface="Roboto Light"/>
                <a:cs typeface="Roboto Light"/>
                <a:sym typeface="Roboto Light"/>
              </a:rPr>
              <a:t>designed to maximise margins and dividends</a:t>
            </a:r>
            <a:endParaRPr b="0" i="0" sz="1300" u="none" cap="none" strike="noStrike">
              <a:solidFill>
                <a:schemeClr val="dk1"/>
              </a:solidFill>
              <a:latin typeface="Roboto Light"/>
              <a:ea typeface="Roboto Light"/>
              <a:cs typeface="Roboto Light"/>
              <a:sym typeface="Roboto Light"/>
            </a:endParaRPr>
          </a:p>
        </p:txBody>
      </p:sp>
      <p:cxnSp>
        <p:nvCxnSpPr>
          <p:cNvPr id="293" name="Google Shape;293;p24"/>
          <p:cNvCxnSpPr/>
          <p:nvPr/>
        </p:nvCxnSpPr>
        <p:spPr>
          <a:xfrm>
            <a:off x="4571849" y="62257"/>
            <a:ext cx="0" cy="5057100"/>
          </a:xfrm>
          <a:prstGeom prst="straightConnector1">
            <a:avLst/>
          </a:prstGeom>
          <a:noFill/>
          <a:ln cap="rnd" cmpd="sng" w="28575">
            <a:solidFill>
              <a:schemeClr val="dk2"/>
            </a:solidFill>
            <a:prstDash val="dot"/>
            <a:round/>
            <a:headEnd len="sm" w="sm" type="none"/>
            <a:tailEnd len="sm" w="sm" type="none"/>
          </a:ln>
        </p:spPr>
      </p:cxnSp>
      <p:sp>
        <p:nvSpPr>
          <p:cNvPr id="294" name="Google Shape;294;p24"/>
          <p:cNvSpPr/>
          <p:nvPr/>
        </p:nvSpPr>
        <p:spPr>
          <a:xfrm>
            <a:off x="4623749" y="2133600"/>
            <a:ext cx="1828800" cy="1828800"/>
          </a:xfrm>
          <a:prstGeom prst="ellipse">
            <a:avLst/>
          </a:prstGeom>
          <a:solidFill>
            <a:srgbClr val="F4D32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24"/>
          <p:cNvSpPr txBox="1"/>
          <p:nvPr/>
        </p:nvSpPr>
        <p:spPr>
          <a:xfrm>
            <a:off x="4776149" y="2436363"/>
            <a:ext cx="1524000" cy="1295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600"/>
              </a:spcAft>
              <a:buClr>
                <a:srgbClr val="000000"/>
              </a:buClr>
              <a:buSzPts val="1300"/>
              <a:buFont typeface="Arial"/>
              <a:buNone/>
            </a:pPr>
            <a:r>
              <a:rPr b="1" i="0" lang="en-GB" sz="1300" u="none" cap="none" strike="noStrike">
                <a:solidFill>
                  <a:schemeClr val="dk1"/>
                </a:solidFill>
                <a:latin typeface="Roboto"/>
                <a:ea typeface="Roboto"/>
                <a:cs typeface="Roboto"/>
                <a:sym typeface="Roboto"/>
              </a:rPr>
              <a:t>Business redesigned</a:t>
            </a:r>
            <a:br>
              <a:rPr b="1" i="0" lang="en-GB" sz="1300" u="none" cap="none" strike="noStrike">
                <a:solidFill>
                  <a:schemeClr val="dk1"/>
                </a:solidFill>
                <a:latin typeface="Roboto"/>
                <a:ea typeface="Roboto"/>
                <a:cs typeface="Roboto"/>
                <a:sym typeface="Roboto"/>
              </a:rPr>
            </a:br>
            <a:r>
              <a:rPr b="0" i="0" lang="en-GB" sz="1300" u="none" cap="none" strike="noStrike">
                <a:solidFill>
                  <a:schemeClr val="dk1"/>
                </a:solidFill>
                <a:latin typeface="Roboto Light"/>
                <a:ea typeface="Roboto Light"/>
                <a:cs typeface="Roboto Light"/>
                <a:sym typeface="Roboto Light"/>
              </a:rPr>
              <a:t>to unlock regenerative &amp; distributive</a:t>
            </a:r>
            <a:br>
              <a:rPr b="0" i="0" lang="en-GB" sz="1300" u="none" cap="none" strike="noStrike">
                <a:solidFill>
                  <a:schemeClr val="dk1"/>
                </a:solidFill>
                <a:latin typeface="Roboto Light"/>
                <a:ea typeface="Roboto Light"/>
                <a:cs typeface="Roboto Light"/>
                <a:sym typeface="Roboto Light"/>
              </a:rPr>
            </a:br>
            <a:r>
              <a:rPr b="0" i="0" lang="en-GB" sz="1300" u="none" cap="none" strike="noStrike">
                <a:solidFill>
                  <a:schemeClr val="dk1"/>
                </a:solidFill>
                <a:latin typeface="Roboto Light"/>
                <a:ea typeface="Roboto Light"/>
                <a:cs typeface="Roboto Light"/>
                <a:sym typeface="Roboto Light"/>
              </a:rPr>
              <a:t>possibilities</a:t>
            </a:r>
            <a:endParaRPr b="0" i="0" sz="1300" u="none" cap="none" strike="noStrike">
              <a:solidFill>
                <a:schemeClr val="dk1"/>
              </a:solidFill>
              <a:latin typeface="Roboto Light"/>
              <a:ea typeface="Roboto Light"/>
              <a:cs typeface="Roboto Light"/>
              <a:sym typeface="Roboto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25"/>
          <p:cNvPicPr preferRelativeResize="0"/>
          <p:nvPr/>
        </p:nvPicPr>
        <p:blipFill rotWithShape="1">
          <a:blip r:embed="rId3">
            <a:alphaModFix/>
          </a:blip>
          <a:srcRect b="8893" l="7146" r="3528" t="9359"/>
          <a:stretch/>
        </p:blipFill>
        <p:spPr>
          <a:xfrm>
            <a:off x="6934200" y="2061885"/>
            <a:ext cx="1447799" cy="990600"/>
          </a:xfrm>
          <a:prstGeom prst="rect">
            <a:avLst/>
          </a:prstGeom>
          <a:noFill/>
          <a:ln>
            <a:noFill/>
          </a:ln>
        </p:spPr>
      </p:pic>
      <p:sp>
        <p:nvSpPr>
          <p:cNvPr id="302" name="Google Shape;302;p25"/>
          <p:cNvSpPr txBox="1"/>
          <p:nvPr/>
        </p:nvSpPr>
        <p:spPr>
          <a:xfrm>
            <a:off x="533400" y="457200"/>
            <a:ext cx="1447800" cy="914400"/>
          </a:xfrm>
          <a:prstGeom prst="rect">
            <a:avLst/>
          </a:prstGeom>
          <a:noFill/>
          <a:ln>
            <a:noFill/>
          </a:ln>
        </p:spPr>
        <p:txBody>
          <a:bodyPr anchorCtr="0" anchor="t" bIns="0" lIns="0" spcFirstLastPara="1" rIns="0" wrap="square" tIns="0">
            <a:noAutofit/>
          </a:bodyPr>
          <a:lstStyle/>
          <a:p>
            <a:pPr indent="0" lvl="0" marL="0" marR="0" rtl="0" algn="l">
              <a:lnSpc>
                <a:spcPct val="114000"/>
              </a:lnSpc>
              <a:spcBef>
                <a:spcPts val="0"/>
              </a:spcBef>
              <a:spcAft>
                <a:spcPts val="700"/>
              </a:spcAft>
              <a:buClr>
                <a:schemeClr val="dk1"/>
              </a:buClr>
              <a:buSzPts val="1100"/>
              <a:buFont typeface="Arial"/>
              <a:buNone/>
            </a:pPr>
            <a:r>
              <a:rPr b="0" i="0" lang="en-GB" sz="1300" u="none" cap="none" strike="noStrike">
                <a:solidFill>
                  <a:schemeClr val="dk1"/>
                </a:solidFill>
                <a:latin typeface="Roboto Light"/>
                <a:ea typeface="Roboto Light"/>
                <a:cs typeface="Roboto Light"/>
                <a:sym typeface="Roboto Light"/>
              </a:rPr>
              <a:t>There are many effective ways to start transforming business.</a:t>
            </a:r>
            <a:endParaRPr/>
          </a:p>
        </p:txBody>
      </p:sp>
      <p:sp>
        <p:nvSpPr>
          <p:cNvPr id="303" name="Google Shape;303;p25"/>
          <p:cNvSpPr txBox="1"/>
          <p:nvPr/>
        </p:nvSpPr>
        <p:spPr>
          <a:xfrm>
            <a:off x="6934200" y="1005225"/>
            <a:ext cx="1447800" cy="899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1000"/>
              </a:spcBef>
              <a:spcAft>
                <a:spcPts val="1000"/>
              </a:spcAft>
              <a:buClr>
                <a:srgbClr val="000000"/>
              </a:buClr>
              <a:buSzPts val="1100"/>
              <a:buFont typeface="Arial"/>
              <a:buNone/>
            </a:pPr>
            <a:r>
              <a:rPr b="0" i="0" lang="en-GB" sz="1900" u="none" cap="none" strike="noStrike">
                <a:solidFill>
                  <a:schemeClr val="dk1"/>
                </a:solidFill>
                <a:latin typeface="Roboto Light"/>
                <a:ea typeface="Roboto Light"/>
                <a:cs typeface="Roboto Light"/>
                <a:sym typeface="Roboto Light"/>
              </a:rPr>
              <a:t>Making the business case</a:t>
            </a:r>
            <a:endParaRPr b="0" i="0" sz="1900" u="none" cap="none" strike="noStrike">
              <a:solidFill>
                <a:schemeClr val="dk1"/>
              </a:solidFill>
              <a:latin typeface="Roboto Light"/>
              <a:ea typeface="Roboto Light"/>
              <a:cs typeface="Roboto Light"/>
              <a:sym typeface="Roboto Light"/>
            </a:endParaRPr>
          </a:p>
        </p:txBody>
      </p:sp>
      <p:sp>
        <p:nvSpPr>
          <p:cNvPr id="304" name="Google Shape;304;p25"/>
          <p:cNvSpPr txBox="1"/>
          <p:nvPr/>
        </p:nvSpPr>
        <p:spPr>
          <a:xfrm>
            <a:off x="5334000" y="1005225"/>
            <a:ext cx="1447800" cy="899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1000"/>
              </a:spcBef>
              <a:spcAft>
                <a:spcPts val="1000"/>
              </a:spcAft>
              <a:buClr>
                <a:srgbClr val="000000"/>
              </a:buClr>
              <a:buSzPts val="1100"/>
              <a:buFont typeface="Arial"/>
              <a:buNone/>
            </a:pPr>
            <a:r>
              <a:rPr b="0" i="0" lang="en-GB" sz="1900" u="none" cap="none" strike="noStrike">
                <a:solidFill>
                  <a:schemeClr val="dk1"/>
                </a:solidFill>
                <a:latin typeface="Roboto Light"/>
                <a:ea typeface="Roboto Light"/>
                <a:cs typeface="Roboto Light"/>
                <a:sym typeface="Roboto Light"/>
              </a:rPr>
              <a:t>Setting new targets and metrics</a:t>
            </a:r>
            <a:endParaRPr b="0" i="0" sz="1900" u="none" cap="none" strike="noStrike">
              <a:solidFill>
                <a:schemeClr val="dk1"/>
              </a:solidFill>
              <a:latin typeface="Roboto Light"/>
              <a:ea typeface="Roboto Light"/>
              <a:cs typeface="Roboto Light"/>
              <a:sym typeface="Roboto Light"/>
            </a:endParaRPr>
          </a:p>
        </p:txBody>
      </p:sp>
      <p:sp>
        <p:nvSpPr>
          <p:cNvPr id="305" name="Google Shape;305;p25"/>
          <p:cNvSpPr txBox="1"/>
          <p:nvPr/>
        </p:nvSpPr>
        <p:spPr>
          <a:xfrm>
            <a:off x="3733800" y="1005225"/>
            <a:ext cx="1447800" cy="899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1000"/>
              </a:spcBef>
              <a:spcAft>
                <a:spcPts val="1000"/>
              </a:spcAft>
              <a:buClr>
                <a:srgbClr val="000000"/>
              </a:buClr>
              <a:buSzPts val="1100"/>
              <a:buFont typeface="Arial"/>
              <a:buNone/>
            </a:pPr>
            <a:r>
              <a:rPr b="0" i="0" lang="en-GB" sz="1900" u="none" cap="none" strike="noStrike">
                <a:solidFill>
                  <a:schemeClr val="dk1"/>
                </a:solidFill>
                <a:latin typeface="Roboto Light"/>
                <a:ea typeface="Roboto Light"/>
                <a:cs typeface="Roboto Light"/>
                <a:sym typeface="Roboto Light"/>
              </a:rPr>
              <a:t>Providing enlightened leadership</a:t>
            </a:r>
            <a:endParaRPr b="0" i="0" sz="1900" u="none" cap="none" strike="noStrike">
              <a:solidFill>
                <a:schemeClr val="dk1"/>
              </a:solidFill>
              <a:latin typeface="Roboto Light"/>
              <a:ea typeface="Roboto Light"/>
              <a:cs typeface="Roboto Light"/>
              <a:sym typeface="Roboto Light"/>
            </a:endParaRPr>
          </a:p>
        </p:txBody>
      </p:sp>
      <p:sp>
        <p:nvSpPr>
          <p:cNvPr id="306" name="Google Shape;306;p25"/>
          <p:cNvSpPr txBox="1"/>
          <p:nvPr/>
        </p:nvSpPr>
        <p:spPr>
          <a:xfrm>
            <a:off x="2131900" y="990600"/>
            <a:ext cx="1449600" cy="91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1000"/>
              </a:spcBef>
              <a:spcAft>
                <a:spcPts val="1000"/>
              </a:spcAft>
              <a:buClr>
                <a:srgbClr val="000000"/>
              </a:buClr>
              <a:buSzPts val="1100"/>
              <a:buFont typeface="Arial"/>
              <a:buNone/>
            </a:pPr>
            <a:r>
              <a:rPr b="0" i="0" lang="en-GB" sz="1900" u="none" cap="none" strike="noStrike">
                <a:solidFill>
                  <a:schemeClr val="dk1"/>
                </a:solidFill>
                <a:latin typeface="Roboto Light"/>
                <a:ea typeface="Roboto Light"/>
                <a:cs typeface="Roboto Light"/>
                <a:sym typeface="Roboto Light"/>
              </a:rPr>
              <a:t>Exerting public pressure</a:t>
            </a:r>
            <a:endParaRPr b="0" i="0" sz="1900" u="none" cap="none" strike="noStrike">
              <a:solidFill>
                <a:schemeClr val="dk1"/>
              </a:solidFill>
              <a:latin typeface="Roboto Light"/>
              <a:ea typeface="Roboto Light"/>
              <a:cs typeface="Roboto Light"/>
              <a:sym typeface="Roboto Light"/>
            </a:endParaRPr>
          </a:p>
        </p:txBody>
      </p:sp>
      <p:pic>
        <p:nvPicPr>
          <p:cNvPr descr="A picture containing icon&#10;&#10;Description automatically generated" id="307" name="Google Shape;307;p25"/>
          <p:cNvPicPr preferRelativeResize="0"/>
          <p:nvPr/>
        </p:nvPicPr>
        <p:blipFill rotWithShape="1">
          <a:blip r:embed="rId4">
            <a:alphaModFix/>
          </a:blip>
          <a:srcRect b="0" l="0" r="0" t="0"/>
          <a:stretch/>
        </p:blipFill>
        <p:spPr>
          <a:xfrm>
            <a:off x="170347" y="4572000"/>
            <a:ext cx="918106" cy="497808"/>
          </a:xfrm>
          <a:prstGeom prst="rect">
            <a:avLst/>
          </a:prstGeom>
          <a:noFill/>
          <a:ln>
            <a:noFill/>
          </a:ln>
        </p:spPr>
      </p:pic>
      <p:pic>
        <p:nvPicPr>
          <p:cNvPr id="308" name="Google Shape;308;p25"/>
          <p:cNvPicPr preferRelativeResize="0"/>
          <p:nvPr/>
        </p:nvPicPr>
        <p:blipFill rotWithShape="1">
          <a:blip r:embed="rId5">
            <a:alphaModFix/>
          </a:blip>
          <a:srcRect b="0" l="0" r="0" t="0"/>
          <a:stretch/>
        </p:blipFill>
        <p:spPr>
          <a:xfrm>
            <a:off x="3733799" y="2061885"/>
            <a:ext cx="1447801" cy="1627729"/>
          </a:xfrm>
          <a:prstGeom prst="rect">
            <a:avLst/>
          </a:prstGeom>
          <a:noFill/>
          <a:ln>
            <a:noFill/>
          </a:ln>
        </p:spPr>
      </p:pic>
      <p:pic>
        <p:nvPicPr>
          <p:cNvPr id="309" name="Google Shape;309;p25"/>
          <p:cNvPicPr preferRelativeResize="0"/>
          <p:nvPr/>
        </p:nvPicPr>
        <p:blipFill rotWithShape="1">
          <a:blip r:embed="rId6">
            <a:alphaModFix/>
          </a:blip>
          <a:srcRect b="0" l="0" r="0" t="0"/>
          <a:stretch/>
        </p:blipFill>
        <p:spPr>
          <a:xfrm>
            <a:off x="2133600" y="2046689"/>
            <a:ext cx="1447800" cy="1005796"/>
          </a:xfrm>
          <a:prstGeom prst="rect">
            <a:avLst/>
          </a:prstGeom>
          <a:noFill/>
          <a:ln>
            <a:noFill/>
          </a:ln>
        </p:spPr>
      </p:pic>
      <p:pic>
        <p:nvPicPr>
          <p:cNvPr id="310" name="Google Shape;310;p25"/>
          <p:cNvPicPr preferRelativeResize="0"/>
          <p:nvPr/>
        </p:nvPicPr>
        <p:blipFill rotWithShape="1">
          <a:blip r:embed="rId7">
            <a:alphaModFix/>
          </a:blip>
          <a:srcRect b="0" l="0" r="33266" t="0"/>
          <a:stretch/>
        </p:blipFill>
        <p:spPr>
          <a:xfrm>
            <a:off x="2133600" y="3128760"/>
            <a:ext cx="1447798" cy="1445972"/>
          </a:xfrm>
          <a:prstGeom prst="rect">
            <a:avLst/>
          </a:prstGeom>
          <a:noFill/>
          <a:ln>
            <a:noFill/>
          </a:ln>
        </p:spPr>
      </p:pic>
      <p:sp>
        <p:nvSpPr>
          <p:cNvPr id="311" name="Google Shape;311;p25"/>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pic>
        <p:nvPicPr>
          <p:cNvPr id="312" name="Google Shape;312;p25"/>
          <p:cNvPicPr preferRelativeResize="0"/>
          <p:nvPr/>
        </p:nvPicPr>
        <p:blipFill rotWithShape="1">
          <a:blip r:embed="rId8">
            <a:alphaModFix/>
          </a:blip>
          <a:srcRect b="0" l="0" r="13569" t="0"/>
          <a:stretch/>
        </p:blipFill>
        <p:spPr>
          <a:xfrm>
            <a:off x="6934200" y="3128760"/>
            <a:ext cx="1447801" cy="980549"/>
          </a:xfrm>
          <a:prstGeom prst="rect">
            <a:avLst/>
          </a:prstGeom>
          <a:noFill/>
          <a:ln>
            <a:noFill/>
          </a:ln>
        </p:spPr>
      </p:pic>
      <p:pic>
        <p:nvPicPr>
          <p:cNvPr id="313" name="Google Shape;313;p25"/>
          <p:cNvPicPr preferRelativeResize="0"/>
          <p:nvPr/>
        </p:nvPicPr>
        <p:blipFill rotWithShape="1">
          <a:blip r:embed="rId9">
            <a:alphaModFix/>
          </a:blip>
          <a:srcRect b="0" l="0" r="9222" t="0"/>
          <a:stretch/>
        </p:blipFill>
        <p:spPr>
          <a:xfrm>
            <a:off x="5334000" y="2061848"/>
            <a:ext cx="1447800" cy="838200"/>
          </a:xfrm>
          <a:prstGeom prst="rect">
            <a:avLst/>
          </a:prstGeom>
          <a:noFill/>
          <a:ln>
            <a:noFill/>
          </a:ln>
        </p:spPr>
      </p:pic>
      <p:pic>
        <p:nvPicPr>
          <p:cNvPr id="314" name="Google Shape;314;p25"/>
          <p:cNvPicPr preferRelativeResize="0"/>
          <p:nvPr/>
        </p:nvPicPr>
        <p:blipFill rotWithShape="1">
          <a:blip r:embed="rId10">
            <a:alphaModFix/>
          </a:blip>
          <a:srcRect b="0" l="0" r="0" t="0"/>
          <a:stretch/>
        </p:blipFill>
        <p:spPr>
          <a:xfrm>
            <a:off x="5333101" y="2976306"/>
            <a:ext cx="1449599" cy="969454"/>
          </a:xfrm>
          <a:prstGeom prst="rect">
            <a:avLst/>
          </a:prstGeom>
          <a:noFill/>
          <a:ln>
            <a:noFill/>
          </a:ln>
        </p:spPr>
      </p:pic>
      <p:sp>
        <p:nvSpPr>
          <p:cNvPr id="315" name="Google Shape;315;p25"/>
          <p:cNvSpPr txBox="1"/>
          <p:nvPr/>
        </p:nvSpPr>
        <p:spPr>
          <a:xfrm>
            <a:off x="533400" y="1566548"/>
            <a:ext cx="1447800" cy="914400"/>
          </a:xfrm>
          <a:prstGeom prst="rect">
            <a:avLst/>
          </a:prstGeom>
          <a:noFill/>
          <a:ln>
            <a:noFill/>
          </a:ln>
        </p:spPr>
        <p:txBody>
          <a:bodyPr anchorCtr="0" anchor="t" bIns="0" lIns="0" spcFirstLastPara="1" rIns="0" wrap="square" tIns="0">
            <a:noAutofit/>
          </a:bodyPr>
          <a:lstStyle/>
          <a:p>
            <a:pPr indent="0" lvl="0" marL="0" marR="0" rtl="0" algn="l">
              <a:lnSpc>
                <a:spcPct val="114000"/>
              </a:lnSpc>
              <a:spcBef>
                <a:spcPts val="0"/>
              </a:spcBef>
              <a:spcAft>
                <a:spcPts val="700"/>
              </a:spcAft>
              <a:buNone/>
            </a:pPr>
            <a:r>
              <a:rPr b="0" i="0" lang="en-GB" sz="1300" u="none" cap="none" strike="noStrike">
                <a:solidFill>
                  <a:schemeClr val="dk1"/>
                </a:solidFill>
                <a:latin typeface="Roboto Light"/>
                <a:ea typeface="Roboto Light"/>
                <a:cs typeface="Roboto Light"/>
                <a:sym typeface="Roboto Light"/>
              </a:rPr>
              <a:t>To reinforce these and drive further ambition, Doughnut Economics focuses on transforming the deep design of business.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cxnSp>
        <p:nvCxnSpPr>
          <p:cNvPr id="321" name="Google Shape;321;p26"/>
          <p:cNvCxnSpPr/>
          <p:nvPr/>
        </p:nvCxnSpPr>
        <p:spPr>
          <a:xfrm flipH="1">
            <a:off x="5556900" y="1295400"/>
            <a:ext cx="5700" cy="3845400"/>
          </a:xfrm>
          <a:prstGeom prst="straightConnector1">
            <a:avLst/>
          </a:prstGeom>
          <a:noFill/>
          <a:ln cap="flat" cmpd="sng" w="76200">
            <a:solidFill>
              <a:srgbClr val="F4D324"/>
            </a:solidFill>
            <a:prstDash val="solid"/>
            <a:round/>
            <a:headEnd len="sm" w="sm" type="none"/>
            <a:tailEnd len="sm" w="sm" type="none"/>
          </a:ln>
        </p:spPr>
      </p:cxnSp>
      <p:grpSp>
        <p:nvGrpSpPr>
          <p:cNvPr id="322" name="Google Shape;322;p26"/>
          <p:cNvGrpSpPr/>
          <p:nvPr/>
        </p:nvGrpSpPr>
        <p:grpSpPr>
          <a:xfrm>
            <a:off x="5029200" y="1447800"/>
            <a:ext cx="1066800" cy="304800"/>
            <a:chOff x="4953000" y="1524000"/>
            <a:chExt cx="1066800" cy="304800"/>
          </a:xfrm>
        </p:grpSpPr>
        <p:sp>
          <p:nvSpPr>
            <p:cNvPr id="323" name="Google Shape;323;p26"/>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324" name="Google Shape;324;p26"/>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oboto"/>
                  <a:ea typeface="Roboto"/>
                  <a:cs typeface="Roboto"/>
                  <a:sym typeface="Roboto"/>
                </a:rPr>
                <a:t>Purpose</a:t>
              </a:r>
              <a:endParaRPr b="1" i="0" sz="1100" u="none" cap="none" strike="noStrike">
                <a:solidFill>
                  <a:srgbClr val="000000"/>
                </a:solidFill>
                <a:latin typeface="Roboto"/>
                <a:ea typeface="Roboto"/>
                <a:cs typeface="Roboto"/>
                <a:sym typeface="Roboto"/>
              </a:endParaRPr>
            </a:p>
          </p:txBody>
        </p:sp>
        <p:sp>
          <p:nvSpPr>
            <p:cNvPr id="325" name="Google Shape;325;p26"/>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grpSp>
      <p:grpSp>
        <p:nvGrpSpPr>
          <p:cNvPr id="326" name="Google Shape;326;p26"/>
          <p:cNvGrpSpPr/>
          <p:nvPr/>
        </p:nvGrpSpPr>
        <p:grpSpPr>
          <a:xfrm>
            <a:off x="5029200" y="1905000"/>
            <a:ext cx="1066800" cy="304800"/>
            <a:chOff x="4953000" y="1524000"/>
            <a:chExt cx="1066800" cy="304800"/>
          </a:xfrm>
        </p:grpSpPr>
        <p:sp>
          <p:nvSpPr>
            <p:cNvPr id="327" name="Google Shape;327;p26"/>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328" name="Google Shape;328;p26"/>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oboto"/>
                  <a:ea typeface="Roboto"/>
                  <a:cs typeface="Roboto"/>
                  <a:sym typeface="Roboto"/>
                </a:rPr>
                <a:t>Networks</a:t>
              </a:r>
              <a:endParaRPr b="1" i="0" sz="1100" u="none" cap="none" strike="noStrike">
                <a:solidFill>
                  <a:srgbClr val="000000"/>
                </a:solidFill>
                <a:latin typeface="Roboto"/>
                <a:ea typeface="Roboto"/>
                <a:cs typeface="Roboto"/>
                <a:sym typeface="Roboto"/>
              </a:endParaRPr>
            </a:p>
          </p:txBody>
        </p:sp>
        <p:sp>
          <p:nvSpPr>
            <p:cNvPr id="329" name="Google Shape;329;p26"/>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grpSp>
      <p:grpSp>
        <p:nvGrpSpPr>
          <p:cNvPr id="330" name="Google Shape;330;p26"/>
          <p:cNvGrpSpPr/>
          <p:nvPr/>
        </p:nvGrpSpPr>
        <p:grpSpPr>
          <a:xfrm>
            <a:off x="5029200" y="2362200"/>
            <a:ext cx="1066800" cy="304800"/>
            <a:chOff x="4953000" y="1524000"/>
            <a:chExt cx="1066800" cy="304800"/>
          </a:xfrm>
        </p:grpSpPr>
        <p:sp>
          <p:nvSpPr>
            <p:cNvPr id="331" name="Google Shape;331;p26"/>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332" name="Google Shape;332;p26"/>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oboto"/>
                  <a:ea typeface="Roboto"/>
                  <a:cs typeface="Roboto"/>
                  <a:sym typeface="Roboto"/>
                </a:rPr>
                <a:t>Governance</a:t>
              </a:r>
              <a:endParaRPr b="1" i="0" sz="1100" u="none" cap="none" strike="noStrike">
                <a:solidFill>
                  <a:srgbClr val="000000"/>
                </a:solidFill>
                <a:latin typeface="Roboto"/>
                <a:ea typeface="Roboto"/>
                <a:cs typeface="Roboto"/>
                <a:sym typeface="Roboto"/>
              </a:endParaRPr>
            </a:p>
          </p:txBody>
        </p:sp>
        <p:sp>
          <p:nvSpPr>
            <p:cNvPr id="333" name="Google Shape;333;p26"/>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grpSp>
      <p:grpSp>
        <p:nvGrpSpPr>
          <p:cNvPr id="334" name="Google Shape;334;p26"/>
          <p:cNvGrpSpPr/>
          <p:nvPr/>
        </p:nvGrpSpPr>
        <p:grpSpPr>
          <a:xfrm>
            <a:off x="5029200" y="2819400"/>
            <a:ext cx="1066800" cy="304800"/>
            <a:chOff x="4953000" y="1524000"/>
            <a:chExt cx="1066800" cy="304800"/>
          </a:xfrm>
        </p:grpSpPr>
        <p:sp>
          <p:nvSpPr>
            <p:cNvPr id="335" name="Google Shape;335;p26"/>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336" name="Google Shape;336;p26"/>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oboto"/>
                  <a:ea typeface="Roboto"/>
                  <a:cs typeface="Roboto"/>
                  <a:sym typeface="Roboto"/>
                </a:rPr>
                <a:t>Ownership</a:t>
              </a:r>
              <a:endParaRPr b="1" i="0" sz="1100" u="none" cap="none" strike="noStrike">
                <a:solidFill>
                  <a:srgbClr val="000000"/>
                </a:solidFill>
                <a:latin typeface="Roboto"/>
                <a:ea typeface="Roboto"/>
                <a:cs typeface="Roboto"/>
                <a:sym typeface="Roboto"/>
              </a:endParaRPr>
            </a:p>
          </p:txBody>
        </p:sp>
        <p:sp>
          <p:nvSpPr>
            <p:cNvPr id="337" name="Google Shape;337;p26"/>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grpSp>
      <p:grpSp>
        <p:nvGrpSpPr>
          <p:cNvPr id="338" name="Google Shape;338;p26"/>
          <p:cNvGrpSpPr/>
          <p:nvPr/>
        </p:nvGrpSpPr>
        <p:grpSpPr>
          <a:xfrm>
            <a:off x="5029200" y="3276600"/>
            <a:ext cx="1066800" cy="304800"/>
            <a:chOff x="4953000" y="1524000"/>
            <a:chExt cx="1066800" cy="304800"/>
          </a:xfrm>
        </p:grpSpPr>
        <p:sp>
          <p:nvSpPr>
            <p:cNvPr id="339" name="Google Shape;339;p26"/>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340" name="Google Shape;340;p26"/>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oboto"/>
                  <a:ea typeface="Roboto"/>
                  <a:cs typeface="Roboto"/>
                  <a:sym typeface="Roboto"/>
                </a:rPr>
                <a:t>Finance</a:t>
              </a:r>
              <a:endParaRPr b="1" i="0" sz="1100" u="none" cap="none" strike="noStrike">
                <a:solidFill>
                  <a:srgbClr val="000000"/>
                </a:solidFill>
                <a:latin typeface="Roboto"/>
                <a:ea typeface="Roboto"/>
                <a:cs typeface="Roboto"/>
                <a:sym typeface="Roboto"/>
              </a:endParaRPr>
            </a:p>
          </p:txBody>
        </p:sp>
        <p:sp>
          <p:nvSpPr>
            <p:cNvPr id="341" name="Google Shape;341;p26"/>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grpSp>
      <p:sp>
        <p:nvSpPr>
          <p:cNvPr id="342" name="Google Shape;342;p26"/>
          <p:cNvSpPr txBox="1"/>
          <p:nvPr/>
        </p:nvSpPr>
        <p:spPr>
          <a:xfrm>
            <a:off x="533400" y="457200"/>
            <a:ext cx="1524000" cy="3962400"/>
          </a:xfrm>
          <a:prstGeom prst="rect">
            <a:avLst/>
          </a:prstGeom>
          <a:noFill/>
          <a:ln>
            <a:noFill/>
          </a:ln>
        </p:spPr>
        <p:txBody>
          <a:bodyPr anchorCtr="0" anchor="t" bIns="0" lIns="0" spcFirstLastPara="1" rIns="0" wrap="square" tIns="0">
            <a:noAutofit/>
          </a:bodyPr>
          <a:lstStyle/>
          <a:p>
            <a:pPr indent="0" lvl="0" marL="0" marR="0" rtl="0" algn="l">
              <a:lnSpc>
                <a:spcPct val="114000"/>
              </a:lnSpc>
              <a:spcBef>
                <a:spcPts val="700"/>
              </a:spcBef>
              <a:spcAft>
                <a:spcPts val="0"/>
              </a:spcAft>
              <a:buClr>
                <a:schemeClr val="dk1"/>
              </a:buClr>
              <a:buSzPts val="1100"/>
              <a:buFont typeface="Arial"/>
              <a:buNone/>
            </a:pPr>
            <a:r>
              <a:rPr b="0" i="0" lang="en-GB" sz="1300" u="none" cap="none" strike="noStrike">
                <a:solidFill>
                  <a:schemeClr val="dk1"/>
                </a:solidFill>
                <a:latin typeface="Roboto Light"/>
                <a:ea typeface="Roboto Light"/>
                <a:cs typeface="Roboto Light"/>
                <a:sym typeface="Roboto Light"/>
              </a:rPr>
              <a:t>This is the deep design of business -  as inspired by author &amp; theorist Marjorie Kelly. </a:t>
            </a:r>
            <a:endParaRPr b="0" i="0" sz="1300" u="none" cap="none" strike="noStrike">
              <a:solidFill>
                <a:schemeClr val="dk1"/>
              </a:solidFill>
              <a:latin typeface="Roboto Light"/>
              <a:ea typeface="Roboto Light"/>
              <a:cs typeface="Roboto Light"/>
              <a:sym typeface="Roboto Light"/>
            </a:endParaRPr>
          </a:p>
        </p:txBody>
      </p:sp>
      <p:pic>
        <p:nvPicPr>
          <p:cNvPr descr="A picture containing icon&#10;&#10;Description automatically generated" id="343" name="Google Shape;343;p26"/>
          <p:cNvPicPr preferRelativeResize="0"/>
          <p:nvPr/>
        </p:nvPicPr>
        <p:blipFill rotWithShape="1">
          <a:blip r:embed="rId3">
            <a:alphaModFix/>
          </a:blip>
          <a:srcRect b="0" l="0" r="0" t="0"/>
          <a:stretch/>
        </p:blipFill>
        <p:spPr>
          <a:xfrm>
            <a:off x="170347" y="4572000"/>
            <a:ext cx="918106" cy="497808"/>
          </a:xfrm>
          <a:prstGeom prst="rect">
            <a:avLst/>
          </a:prstGeom>
          <a:noFill/>
          <a:ln>
            <a:noFill/>
          </a:ln>
        </p:spPr>
      </p:pic>
      <p:sp>
        <p:nvSpPr>
          <p:cNvPr id="344" name="Google Shape;344;p26"/>
          <p:cNvSpPr/>
          <p:nvPr/>
        </p:nvSpPr>
        <p:spPr>
          <a:xfrm>
            <a:off x="6172200" y="1447800"/>
            <a:ext cx="2590800" cy="1524000"/>
          </a:xfrm>
          <a:prstGeom prst="wedgeEllipseCallout">
            <a:avLst>
              <a:gd fmla="val 30016" name="adj1"/>
              <a:gd fmla="val -58286" name="adj2"/>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chemeClr val="dk1"/>
                </a:solidFill>
                <a:latin typeface="Roboto"/>
                <a:ea typeface="Roboto"/>
                <a:cs typeface="Roboto"/>
                <a:sym typeface="Roboto"/>
              </a:rPr>
              <a:t>How many benefits can we generate through this enterprise?</a:t>
            </a:r>
            <a:endParaRPr b="1" i="0" sz="1500" u="none" cap="none" strike="noStrike">
              <a:solidFill>
                <a:schemeClr val="dk1"/>
              </a:solidFill>
              <a:latin typeface="Roboto"/>
              <a:ea typeface="Roboto"/>
              <a:cs typeface="Roboto"/>
              <a:sym typeface="Roboto"/>
            </a:endParaRPr>
          </a:p>
        </p:txBody>
      </p:sp>
      <p:sp>
        <p:nvSpPr>
          <p:cNvPr id="345" name="Google Shape;345;p26"/>
          <p:cNvSpPr/>
          <p:nvPr/>
        </p:nvSpPr>
        <p:spPr>
          <a:xfrm>
            <a:off x="2362200" y="1447800"/>
            <a:ext cx="2590800" cy="1524000"/>
          </a:xfrm>
          <a:prstGeom prst="wedgeEllipseCallout">
            <a:avLst>
              <a:gd fmla="val -32447" name="adj1"/>
              <a:gd fmla="val -55678" name="adj2"/>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chemeClr val="dk1"/>
                </a:solidFill>
                <a:latin typeface="Roboto"/>
                <a:ea typeface="Roboto"/>
                <a:cs typeface="Roboto"/>
                <a:sym typeface="Roboto"/>
              </a:rPr>
              <a:t>How much value can we extract through this enterprise?</a:t>
            </a:r>
            <a:endParaRPr b="1" i="0" sz="1500" u="none" cap="none" strike="noStrike">
              <a:solidFill>
                <a:srgbClr val="000000"/>
              </a:solidFill>
              <a:latin typeface="Roboto"/>
              <a:ea typeface="Roboto"/>
              <a:cs typeface="Roboto"/>
              <a:sym typeface="Roboto"/>
            </a:endParaRPr>
          </a:p>
        </p:txBody>
      </p:sp>
      <p:grpSp>
        <p:nvGrpSpPr>
          <p:cNvPr id="346" name="Google Shape;346;p26"/>
          <p:cNvGrpSpPr/>
          <p:nvPr/>
        </p:nvGrpSpPr>
        <p:grpSpPr>
          <a:xfrm>
            <a:off x="2667000" y="533400"/>
            <a:ext cx="1981200" cy="457200"/>
            <a:chOff x="2514600" y="-609600"/>
            <a:chExt cx="1981200" cy="457200"/>
          </a:xfrm>
        </p:grpSpPr>
        <p:sp>
          <p:nvSpPr>
            <p:cNvPr id="347" name="Google Shape;347;p26"/>
            <p:cNvSpPr txBox="1"/>
            <p:nvPr/>
          </p:nvSpPr>
          <p:spPr>
            <a:xfrm>
              <a:off x="3429000" y="-533400"/>
              <a:ext cx="1066800" cy="3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n-GB" sz="900" u="none" cap="none" strike="noStrike">
                  <a:solidFill>
                    <a:schemeClr val="dk1"/>
                  </a:solidFill>
                  <a:latin typeface="Roboto"/>
                  <a:ea typeface="Roboto"/>
                  <a:cs typeface="Roboto"/>
                  <a:sym typeface="Roboto"/>
                </a:rPr>
                <a:t>Degenerative</a:t>
              </a:r>
              <a:endParaRPr b="1" i="0" sz="9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b="1" i="0" lang="en-GB" sz="900" u="none" cap="none" strike="noStrike">
                  <a:solidFill>
                    <a:schemeClr val="dk1"/>
                  </a:solidFill>
                  <a:latin typeface="Roboto"/>
                  <a:ea typeface="Roboto"/>
                  <a:cs typeface="Roboto"/>
                  <a:sym typeface="Roboto"/>
                </a:rPr>
                <a:t>and divisive</a:t>
              </a:r>
              <a:endParaRPr b="1" i="0" sz="900" u="none" cap="none" strike="noStrike">
                <a:solidFill>
                  <a:schemeClr val="dk1"/>
                </a:solidFill>
                <a:latin typeface="Roboto"/>
                <a:ea typeface="Roboto"/>
                <a:cs typeface="Roboto"/>
                <a:sym typeface="Roboto"/>
              </a:endParaRPr>
            </a:p>
          </p:txBody>
        </p:sp>
        <p:pic>
          <p:nvPicPr>
            <p:cNvPr id="348" name="Google Shape;348;p26"/>
            <p:cNvPicPr preferRelativeResize="0"/>
            <p:nvPr/>
          </p:nvPicPr>
          <p:blipFill rotWithShape="1">
            <a:blip r:embed="rId4">
              <a:alphaModFix/>
            </a:blip>
            <a:srcRect b="0" l="19997" r="20003" t="0"/>
            <a:stretch/>
          </p:blipFill>
          <p:spPr>
            <a:xfrm>
              <a:off x="2514600" y="-609600"/>
              <a:ext cx="457199" cy="457200"/>
            </a:xfrm>
            <a:prstGeom prst="rect">
              <a:avLst/>
            </a:prstGeom>
            <a:noFill/>
            <a:ln>
              <a:noFill/>
            </a:ln>
          </p:spPr>
        </p:pic>
        <p:pic>
          <p:nvPicPr>
            <p:cNvPr id="349" name="Google Shape;349;p26"/>
            <p:cNvPicPr preferRelativeResize="0"/>
            <p:nvPr/>
          </p:nvPicPr>
          <p:blipFill rotWithShape="1">
            <a:blip r:embed="rId5">
              <a:alphaModFix/>
            </a:blip>
            <a:srcRect b="0" l="19997" r="20003" t="0"/>
            <a:stretch/>
          </p:blipFill>
          <p:spPr>
            <a:xfrm>
              <a:off x="2888582" y="-609600"/>
              <a:ext cx="457201" cy="457200"/>
            </a:xfrm>
            <a:prstGeom prst="rect">
              <a:avLst/>
            </a:prstGeom>
            <a:noFill/>
            <a:ln>
              <a:noFill/>
            </a:ln>
          </p:spPr>
        </p:pic>
      </p:grpSp>
      <p:grpSp>
        <p:nvGrpSpPr>
          <p:cNvPr id="350" name="Google Shape;350;p26"/>
          <p:cNvGrpSpPr/>
          <p:nvPr/>
        </p:nvGrpSpPr>
        <p:grpSpPr>
          <a:xfrm>
            <a:off x="6553200" y="533400"/>
            <a:ext cx="1905000" cy="457200"/>
            <a:chOff x="7239000" y="-609600"/>
            <a:chExt cx="1905000" cy="457200"/>
          </a:xfrm>
        </p:grpSpPr>
        <p:pic>
          <p:nvPicPr>
            <p:cNvPr id="351" name="Google Shape;351;p26"/>
            <p:cNvPicPr preferRelativeResize="0"/>
            <p:nvPr/>
          </p:nvPicPr>
          <p:blipFill rotWithShape="1">
            <a:blip r:embed="rId6">
              <a:alphaModFix/>
            </a:blip>
            <a:srcRect b="0" l="19997" r="20003" t="0"/>
            <a:stretch/>
          </p:blipFill>
          <p:spPr>
            <a:xfrm>
              <a:off x="8711325" y="-609600"/>
              <a:ext cx="432675" cy="457200"/>
            </a:xfrm>
            <a:prstGeom prst="rect">
              <a:avLst/>
            </a:prstGeom>
            <a:noFill/>
            <a:ln>
              <a:noFill/>
            </a:ln>
          </p:spPr>
        </p:pic>
        <p:sp>
          <p:nvSpPr>
            <p:cNvPr id="352" name="Google Shape;352;p26"/>
            <p:cNvSpPr txBox="1"/>
            <p:nvPr/>
          </p:nvSpPr>
          <p:spPr>
            <a:xfrm>
              <a:off x="7239000" y="-533400"/>
              <a:ext cx="914400" cy="304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SzPts val="1100"/>
                <a:buFont typeface="Arial"/>
                <a:buNone/>
              </a:pPr>
              <a:r>
                <a:rPr b="1" i="0" lang="en-GB" sz="900" u="none" cap="none" strike="noStrike">
                  <a:solidFill>
                    <a:schemeClr val="dk1"/>
                  </a:solidFill>
                  <a:latin typeface="Roboto"/>
                  <a:ea typeface="Roboto"/>
                  <a:cs typeface="Roboto"/>
                  <a:sym typeface="Roboto"/>
                </a:rPr>
                <a:t>Regenerative</a:t>
              </a:r>
              <a:br>
                <a:rPr b="1" i="0" lang="en-GB" sz="900" u="none" cap="none" strike="noStrike">
                  <a:solidFill>
                    <a:schemeClr val="dk1"/>
                  </a:solidFill>
                  <a:latin typeface="Roboto"/>
                  <a:ea typeface="Roboto"/>
                  <a:cs typeface="Roboto"/>
                  <a:sym typeface="Roboto"/>
                </a:rPr>
              </a:br>
              <a:r>
                <a:rPr b="1" i="0" lang="en-GB" sz="900" u="none" cap="none" strike="noStrike">
                  <a:solidFill>
                    <a:schemeClr val="dk1"/>
                  </a:solidFill>
                  <a:latin typeface="Roboto"/>
                  <a:ea typeface="Roboto"/>
                  <a:cs typeface="Roboto"/>
                  <a:sym typeface="Roboto"/>
                </a:rPr>
                <a:t>and distributive</a:t>
              </a:r>
              <a:endParaRPr b="1" i="0" sz="900" u="none" cap="none" strike="noStrike">
                <a:solidFill>
                  <a:schemeClr val="dk1"/>
                </a:solidFill>
                <a:latin typeface="Roboto"/>
                <a:ea typeface="Roboto"/>
                <a:cs typeface="Roboto"/>
                <a:sym typeface="Roboto"/>
              </a:endParaRPr>
            </a:p>
          </p:txBody>
        </p:sp>
        <p:pic>
          <p:nvPicPr>
            <p:cNvPr id="353" name="Google Shape;353;p26"/>
            <p:cNvPicPr preferRelativeResize="0"/>
            <p:nvPr/>
          </p:nvPicPr>
          <p:blipFill rotWithShape="1">
            <a:blip r:embed="rId7">
              <a:alphaModFix/>
            </a:blip>
            <a:srcRect b="0" l="10000" r="10000" t="0"/>
            <a:stretch/>
          </p:blipFill>
          <p:spPr>
            <a:xfrm>
              <a:off x="8243572" y="-558500"/>
              <a:ext cx="473332" cy="354999"/>
            </a:xfrm>
            <a:prstGeom prst="rect">
              <a:avLst/>
            </a:prstGeom>
            <a:noFill/>
            <a:ln>
              <a:noFill/>
            </a:ln>
          </p:spPr>
        </p:pic>
      </p:grpSp>
      <p:sp>
        <p:nvSpPr>
          <p:cNvPr id="354" name="Google Shape;354;p26"/>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cxnSp>
        <p:nvCxnSpPr>
          <p:cNvPr id="360" name="Google Shape;360;p27"/>
          <p:cNvCxnSpPr/>
          <p:nvPr/>
        </p:nvCxnSpPr>
        <p:spPr>
          <a:xfrm flipH="1">
            <a:off x="5556900" y="1295400"/>
            <a:ext cx="5700" cy="3845400"/>
          </a:xfrm>
          <a:prstGeom prst="straightConnector1">
            <a:avLst/>
          </a:prstGeom>
          <a:noFill/>
          <a:ln cap="flat" cmpd="sng" w="76200">
            <a:solidFill>
              <a:srgbClr val="F4D324"/>
            </a:solidFill>
            <a:prstDash val="solid"/>
            <a:round/>
            <a:headEnd len="sm" w="sm" type="none"/>
            <a:tailEnd len="sm" w="sm" type="none"/>
          </a:ln>
        </p:spPr>
      </p:cxnSp>
      <p:grpSp>
        <p:nvGrpSpPr>
          <p:cNvPr id="361" name="Google Shape;361;p27"/>
          <p:cNvGrpSpPr/>
          <p:nvPr/>
        </p:nvGrpSpPr>
        <p:grpSpPr>
          <a:xfrm>
            <a:off x="5029200" y="1447800"/>
            <a:ext cx="1066800" cy="304800"/>
            <a:chOff x="4953000" y="1524000"/>
            <a:chExt cx="1066800" cy="304800"/>
          </a:xfrm>
        </p:grpSpPr>
        <p:sp>
          <p:nvSpPr>
            <p:cNvPr id="362" name="Google Shape;362;p27"/>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363" name="Google Shape;363;p27"/>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oboto"/>
                  <a:ea typeface="Roboto"/>
                  <a:cs typeface="Roboto"/>
                  <a:sym typeface="Roboto"/>
                </a:rPr>
                <a:t>Purpose</a:t>
              </a:r>
              <a:endParaRPr b="1" i="0" sz="1100" u="none" cap="none" strike="noStrike">
                <a:solidFill>
                  <a:srgbClr val="000000"/>
                </a:solidFill>
                <a:latin typeface="Roboto"/>
                <a:ea typeface="Roboto"/>
                <a:cs typeface="Roboto"/>
                <a:sym typeface="Roboto"/>
              </a:endParaRPr>
            </a:p>
          </p:txBody>
        </p:sp>
        <p:sp>
          <p:nvSpPr>
            <p:cNvPr id="364" name="Google Shape;364;p27"/>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grpSp>
      <p:grpSp>
        <p:nvGrpSpPr>
          <p:cNvPr id="365" name="Google Shape;365;p27"/>
          <p:cNvGrpSpPr/>
          <p:nvPr/>
        </p:nvGrpSpPr>
        <p:grpSpPr>
          <a:xfrm>
            <a:off x="5029200" y="1905000"/>
            <a:ext cx="1066800" cy="304800"/>
            <a:chOff x="4953000" y="1524000"/>
            <a:chExt cx="1066800" cy="304800"/>
          </a:xfrm>
        </p:grpSpPr>
        <p:sp>
          <p:nvSpPr>
            <p:cNvPr id="366" name="Google Shape;366;p27"/>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367" name="Google Shape;367;p27"/>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Roboto"/>
                  <a:ea typeface="Roboto"/>
                  <a:cs typeface="Roboto"/>
                  <a:sym typeface="Roboto"/>
                </a:rPr>
                <a:t>Networks</a:t>
              </a:r>
              <a:endParaRPr b="1" i="0" sz="1100" u="none" cap="none" strike="noStrike">
                <a:solidFill>
                  <a:schemeClr val="lt1"/>
                </a:solidFill>
                <a:latin typeface="Roboto"/>
                <a:ea typeface="Roboto"/>
                <a:cs typeface="Roboto"/>
                <a:sym typeface="Roboto"/>
              </a:endParaRPr>
            </a:p>
          </p:txBody>
        </p:sp>
        <p:sp>
          <p:nvSpPr>
            <p:cNvPr id="368" name="Google Shape;368;p27"/>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369" name="Google Shape;369;p27"/>
          <p:cNvGrpSpPr/>
          <p:nvPr/>
        </p:nvGrpSpPr>
        <p:grpSpPr>
          <a:xfrm>
            <a:off x="5029200" y="2362200"/>
            <a:ext cx="1066800" cy="304800"/>
            <a:chOff x="4953000" y="1524000"/>
            <a:chExt cx="1066800" cy="304800"/>
          </a:xfrm>
        </p:grpSpPr>
        <p:sp>
          <p:nvSpPr>
            <p:cNvPr id="370" name="Google Shape;370;p27"/>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371" name="Google Shape;371;p27"/>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Roboto"/>
                  <a:ea typeface="Roboto"/>
                  <a:cs typeface="Roboto"/>
                  <a:sym typeface="Roboto"/>
                </a:rPr>
                <a:t>Governance</a:t>
              </a:r>
              <a:endParaRPr b="1" i="0" sz="1100" u="none" cap="none" strike="noStrike">
                <a:solidFill>
                  <a:schemeClr val="lt1"/>
                </a:solidFill>
                <a:latin typeface="Roboto"/>
                <a:ea typeface="Roboto"/>
                <a:cs typeface="Roboto"/>
                <a:sym typeface="Roboto"/>
              </a:endParaRPr>
            </a:p>
          </p:txBody>
        </p:sp>
        <p:sp>
          <p:nvSpPr>
            <p:cNvPr id="372" name="Google Shape;372;p27"/>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373" name="Google Shape;373;p27"/>
          <p:cNvGrpSpPr/>
          <p:nvPr/>
        </p:nvGrpSpPr>
        <p:grpSpPr>
          <a:xfrm>
            <a:off x="5029200" y="2819400"/>
            <a:ext cx="1066800" cy="304800"/>
            <a:chOff x="4953000" y="1524000"/>
            <a:chExt cx="1066800" cy="304800"/>
          </a:xfrm>
        </p:grpSpPr>
        <p:sp>
          <p:nvSpPr>
            <p:cNvPr id="374" name="Google Shape;374;p27"/>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375" name="Google Shape;375;p27"/>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Roboto"/>
                  <a:ea typeface="Roboto"/>
                  <a:cs typeface="Roboto"/>
                  <a:sym typeface="Roboto"/>
                </a:rPr>
                <a:t>Ownership</a:t>
              </a:r>
              <a:endParaRPr b="1" i="0" sz="1100" u="none" cap="none" strike="noStrike">
                <a:solidFill>
                  <a:schemeClr val="lt1"/>
                </a:solidFill>
                <a:latin typeface="Roboto"/>
                <a:ea typeface="Roboto"/>
                <a:cs typeface="Roboto"/>
                <a:sym typeface="Roboto"/>
              </a:endParaRPr>
            </a:p>
          </p:txBody>
        </p:sp>
        <p:sp>
          <p:nvSpPr>
            <p:cNvPr id="376" name="Google Shape;376;p27"/>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377" name="Google Shape;377;p27"/>
          <p:cNvGrpSpPr/>
          <p:nvPr/>
        </p:nvGrpSpPr>
        <p:grpSpPr>
          <a:xfrm>
            <a:off x="5029200" y="3276600"/>
            <a:ext cx="1066800" cy="304800"/>
            <a:chOff x="4953000" y="1524000"/>
            <a:chExt cx="1066800" cy="304800"/>
          </a:xfrm>
        </p:grpSpPr>
        <p:sp>
          <p:nvSpPr>
            <p:cNvPr id="378" name="Google Shape;378;p27"/>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379" name="Google Shape;379;p27"/>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Roboto"/>
                  <a:ea typeface="Roboto"/>
                  <a:cs typeface="Roboto"/>
                  <a:sym typeface="Roboto"/>
                </a:rPr>
                <a:t>Finance</a:t>
              </a:r>
              <a:endParaRPr b="1" i="0" sz="1100" u="none" cap="none" strike="noStrike">
                <a:solidFill>
                  <a:schemeClr val="lt1"/>
                </a:solidFill>
                <a:latin typeface="Roboto"/>
                <a:ea typeface="Roboto"/>
                <a:cs typeface="Roboto"/>
                <a:sym typeface="Roboto"/>
              </a:endParaRPr>
            </a:p>
          </p:txBody>
        </p:sp>
        <p:sp>
          <p:nvSpPr>
            <p:cNvPr id="380" name="Google Shape;380;p27"/>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381" name="Google Shape;381;p27"/>
          <p:cNvGrpSpPr/>
          <p:nvPr/>
        </p:nvGrpSpPr>
        <p:grpSpPr>
          <a:xfrm>
            <a:off x="2667000" y="533400"/>
            <a:ext cx="1981200" cy="457200"/>
            <a:chOff x="2514600" y="-609600"/>
            <a:chExt cx="1981200" cy="457200"/>
          </a:xfrm>
        </p:grpSpPr>
        <p:sp>
          <p:nvSpPr>
            <p:cNvPr id="382" name="Google Shape;382;p27"/>
            <p:cNvSpPr txBox="1"/>
            <p:nvPr/>
          </p:nvSpPr>
          <p:spPr>
            <a:xfrm>
              <a:off x="3429000" y="-533400"/>
              <a:ext cx="1066800" cy="3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n-GB" sz="900" u="none" cap="none" strike="noStrike">
                  <a:solidFill>
                    <a:schemeClr val="dk1"/>
                  </a:solidFill>
                  <a:latin typeface="Roboto"/>
                  <a:ea typeface="Roboto"/>
                  <a:cs typeface="Roboto"/>
                  <a:sym typeface="Roboto"/>
                </a:rPr>
                <a:t>Degenerative</a:t>
              </a:r>
              <a:endParaRPr b="1" i="0" sz="9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b="1" i="0" lang="en-GB" sz="900" u="none" cap="none" strike="noStrike">
                  <a:solidFill>
                    <a:schemeClr val="dk1"/>
                  </a:solidFill>
                  <a:latin typeface="Roboto"/>
                  <a:ea typeface="Roboto"/>
                  <a:cs typeface="Roboto"/>
                  <a:sym typeface="Roboto"/>
                </a:rPr>
                <a:t>and divisive</a:t>
              </a:r>
              <a:endParaRPr b="1" i="0" sz="900" u="none" cap="none" strike="noStrike">
                <a:solidFill>
                  <a:schemeClr val="dk1"/>
                </a:solidFill>
                <a:latin typeface="Roboto"/>
                <a:ea typeface="Roboto"/>
                <a:cs typeface="Roboto"/>
                <a:sym typeface="Roboto"/>
              </a:endParaRPr>
            </a:p>
          </p:txBody>
        </p:sp>
        <p:pic>
          <p:nvPicPr>
            <p:cNvPr id="383" name="Google Shape;383;p27"/>
            <p:cNvPicPr preferRelativeResize="0"/>
            <p:nvPr/>
          </p:nvPicPr>
          <p:blipFill rotWithShape="1">
            <a:blip r:embed="rId3">
              <a:alphaModFix/>
            </a:blip>
            <a:srcRect b="0" l="19997" r="20003" t="0"/>
            <a:stretch/>
          </p:blipFill>
          <p:spPr>
            <a:xfrm>
              <a:off x="2514600" y="-609600"/>
              <a:ext cx="457199" cy="457200"/>
            </a:xfrm>
            <a:prstGeom prst="rect">
              <a:avLst/>
            </a:prstGeom>
            <a:noFill/>
            <a:ln>
              <a:noFill/>
            </a:ln>
          </p:spPr>
        </p:pic>
        <p:pic>
          <p:nvPicPr>
            <p:cNvPr id="384" name="Google Shape;384;p27"/>
            <p:cNvPicPr preferRelativeResize="0"/>
            <p:nvPr/>
          </p:nvPicPr>
          <p:blipFill rotWithShape="1">
            <a:blip r:embed="rId4">
              <a:alphaModFix/>
            </a:blip>
            <a:srcRect b="0" l="19997" r="20003" t="0"/>
            <a:stretch/>
          </p:blipFill>
          <p:spPr>
            <a:xfrm>
              <a:off x="2888582" y="-609600"/>
              <a:ext cx="457201" cy="457200"/>
            </a:xfrm>
            <a:prstGeom prst="rect">
              <a:avLst/>
            </a:prstGeom>
            <a:noFill/>
            <a:ln>
              <a:noFill/>
            </a:ln>
          </p:spPr>
        </p:pic>
      </p:grpSp>
      <p:grpSp>
        <p:nvGrpSpPr>
          <p:cNvPr id="385" name="Google Shape;385;p27"/>
          <p:cNvGrpSpPr/>
          <p:nvPr/>
        </p:nvGrpSpPr>
        <p:grpSpPr>
          <a:xfrm>
            <a:off x="6553200" y="533400"/>
            <a:ext cx="1905000" cy="457200"/>
            <a:chOff x="7239000" y="-609600"/>
            <a:chExt cx="1905000" cy="457200"/>
          </a:xfrm>
        </p:grpSpPr>
        <p:pic>
          <p:nvPicPr>
            <p:cNvPr id="386" name="Google Shape;386;p27"/>
            <p:cNvPicPr preferRelativeResize="0"/>
            <p:nvPr/>
          </p:nvPicPr>
          <p:blipFill rotWithShape="1">
            <a:blip r:embed="rId5">
              <a:alphaModFix/>
            </a:blip>
            <a:srcRect b="0" l="19997" r="20003" t="0"/>
            <a:stretch/>
          </p:blipFill>
          <p:spPr>
            <a:xfrm>
              <a:off x="8711325" y="-609600"/>
              <a:ext cx="432675" cy="457200"/>
            </a:xfrm>
            <a:prstGeom prst="rect">
              <a:avLst/>
            </a:prstGeom>
            <a:noFill/>
            <a:ln>
              <a:noFill/>
            </a:ln>
          </p:spPr>
        </p:pic>
        <p:sp>
          <p:nvSpPr>
            <p:cNvPr id="387" name="Google Shape;387;p27"/>
            <p:cNvSpPr txBox="1"/>
            <p:nvPr/>
          </p:nvSpPr>
          <p:spPr>
            <a:xfrm>
              <a:off x="7239000" y="-533400"/>
              <a:ext cx="914400" cy="304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SzPts val="1100"/>
                <a:buFont typeface="Arial"/>
                <a:buNone/>
              </a:pPr>
              <a:r>
                <a:rPr b="1" i="0" lang="en-GB" sz="900" u="none" cap="none" strike="noStrike">
                  <a:solidFill>
                    <a:schemeClr val="dk1"/>
                  </a:solidFill>
                  <a:latin typeface="Roboto"/>
                  <a:ea typeface="Roboto"/>
                  <a:cs typeface="Roboto"/>
                  <a:sym typeface="Roboto"/>
                </a:rPr>
                <a:t>Regenerative</a:t>
              </a:r>
              <a:br>
                <a:rPr b="1" i="0" lang="en-GB" sz="900" u="none" cap="none" strike="noStrike">
                  <a:solidFill>
                    <a:schemeClr val="dk1"/>
                  </a:solidFill>
                  <a:latin typeface="Roboto"/>
                  <a:ea typeface="Roboto"/>
                  <a:cs typeface="Roboto"/>
                  <a:sym typeface="Roboto"/>
                </a:rPr>
              </a:br>
              <a:r>
                <a:rPr b="1" i="0" lang="en-GB" sz="900" u="none" cap="none" strike="noStrike">
                  <a:solidFill>
                    <a:schemeClr val="dk1"/>
                  </a:solidFill>
                  <a:latin typeface="Roboto"/>
                  <a:ea typeface="Roboto"/>
                  <a:cs typeface="Roboto"/>
                  <a:sym typeface="Roboto"/>
                </a:rPr>
                <a:t>and distributive</a:t>
              </a:r>
              <a:endParaRPr b="1" i="0" sz="900" u="none" cap="none" strike="noStrike">
                <a:solidFill>
                  <a:schemeClr val="dk1"/>
                </a:solidFill>
                <a:latin typeface="Roboto"/>
                <a:ea typeface="Roboto"/>
                <a:cs typeface="Roboto"/>
                <a:sym typeface="Roboto"/>
              </a:endParaRPr>
            </a:p>
          </p:txBody>
        </p:sp>
        <p:pic>
          <p:nvPicPr>
            <p:cNvPr id="388" name="Google Shape;388;p27"/>
            <p:cNvPicPr preferRelativeResize="0"/>
            <p:nvPr/>
          </p:nvPicPr>
          <p:blipFill rotWithShape="1">
            <a:blip r:embed="rId6">
              <a:alphaModFix/>
            </a:blip>
            <a:srcRect b="0" l="10000" r="10000" t="0"/>
            <a:stretch/>
          </p:blipFill>
          <p:spPr>
            <a:xfrm>
              <a:off x="8243572" y="-558500"/>
              <a:ext cx="473332" cy="354999"/>
            </a:xfrm>
            <a:prstGeom prst="rect">
              <a:avLst/>
            </a:prstGeom>
            <a:noFill/>
            <a:ln>
              <a:noFill/>
            </a:ln>
          </p:spPr>
        </p:pic>
      </p:grpSp>
      <p:pic>
        <p:nvPicPr>
          <p:cNvPr descr="A picture containing icon&#10;&#10;Description automatically generated" id="389" name="Google Shape;389;p27"/>
          <p:cNvPicPr preferRelativeResize="0"/>
          <p:nvPr/>
        </p:nvPicPr>
        <p:blipFill rotWithShape="1">
          <a:blip r:embed="rId7">
            <a:alphaModFix/>
          </a:blip>
          <a:srcRect b="0" l="0" r="0" t="0"/>
          <a:stretch/>
        </p:blipFill>
        <p:spPr>
          <a:xfrm>
            <a:off x="170347" y="4572000"/>
            <a:ext cx="918106" cy="497808"/>
          </a:xfrm>
          <a:prstGeom prst="rect">
            <a:avLst/>
          </a:prstGeom>
          <a:noFill/>
          <a:ln>
            <a:noFill/>
          </a:ln>
        </p:spPr>
      </p:pic>
      <p:pic>
        <p:nvPicPr>
          <p:cNvPr id="390" name="Google Shape;390;p27"/>
          <p:cNvPicPr preferRelativeResize="0"/>
          <p:nvPr/>
        </p:nvPicPr>
        <p:blipFill rotWithShape="1">
          <a:blip r:embed="rId8">
            <a:alphaModFix/>
          </a:blip>
          <a:srcRect b="0" l="0" r="38072" t="40284"/>
          <a:stretch/>
        </p:blipFill>
        <p:spPr>
          <a:xfrm>
            <a:off x="2514600" y="1371600"/>
            <a:ext cx="2133601" cy="1371600"/>
          </a:xfrm>
          <a:prstGeom prst="rect">
            <a:avLst/>
          </a:prstGeom>
          <a:noFill/>
          <a:ln>
            <a:noFill/>
          </a:ln>
        </p:spPr>
      </p:pic>
      <p:sp>
        <p:nvSpPr>
          <p:cNvPr id="391" name="Google Shape;391;p27"/>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sp>
        <p:nvSpPr>
          <p:cNvPr id="392" name="Google Shape;392;p27"/>
          <p:cNvSpPr txBox="1"/>
          <p:nvPr/>
        </p:nvSpPr>
        <p:spPr>
          <a:xfrm>
            <a:off x="2514600" y="1066800"/>
            <a:ext cx="2133600" cy="304800"/>
          </a:xfrm>
          <a:prstGeom prst="rect">
            <a:avLst/>
          </a:prstGeom>
          <a:solidFill>
            <a:srgbClr val="BFBFB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GB" sz="1100" u="none" cap="none" strike="noStrike">
                <a:solidFill>
                  <a:schemeClr val="dk1"/>
                </a:solidFill>
                <a:latin typeface="Roboto"/>
                <a:ea typeface="Roboto"/>
                <a:cs typeface="Roboto"/>
                <a:sym typeface="Roboto"/>
              </a:rPr>
              <a:t>Profit driven business</a:t>
            </a:r>
            <a:endParaRPr b="1" i="0" sz="1100" u="none" cap="none" strike="noStrike">
              <a:solidFill>
                <a:schemeClr val="dk1"/>
              </a:solidFill>
              <a:latin typeface="Roboto"/>
              <a:ea typeface="Roboto"/>
              <a:cs typeface="Roboto"/>
              <a:sym typeface="Roboto"/>
            </a:endParaRPr>
          </a:p>
        </p:txBody>
      </p:sp>
      <p:sp>
        <p:nvSpPr>
          <p:cNvPr id="393" name="Google Shape;393;p27"/>
          <p:cNvSpPr txBox="1"/>
          <p:nvPr/>
        </p:nvSpPr>
        <p:spPr>
          <a:xfrm>
            <a:off x="6477000" y="1066800"/>
            <a:ext cx="2133600" cy="304800"/>
          </a:xfrm>
          <a:prstGeom prst="rect">
            <a:avLst/>
          </a:prstGeom>
          <a:solidFill>
            <a:srgbClr val="BFBFB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n-GB" sz="1100" u="none" cap="none" strike="noStrike">
                <a:solidFill>
                  <a:schemeClr val="dk1"/>
                </a:solidFill>
                <a:latin typeface="Roboto"/>
                <a:ea typeface="Roboto"/>
                <a:cs typeface="Roboto"/>
                <a:sym typeface="Roboto"/>
              </a:rPr>
              <a:t>Purpose driven business</a:t>
            </a:r>
            <a:endParaRPr b="1" i="0" sz="1100" u="none" cap="none" strike="noStrike">
              <a:solidFill>
                <a:schemeClr val="dk1"/>
              </a:solidFill>
              <a:latin typeface="Roboto"/>
              <a:ea typeface="Roboto"/>
              <a:cs typeface="Roboto"/>
              <a:sym typeface="Roboto"/>
            </a:endParaRPr>
          </a:p>
        </p:txBody>
      </p:sp>
      <p:sp>
        <p:nvSpPr>
          <p:cNvPr id="394" name="Google Shape;394;p27"/>
          <p:cNvSpPr txBox="1"/>
          <p:nvPr/>
        </p:nvSpPr>
        <p:spPr>
          <a:xfrm>
            <a:off x="6477000" y="2895600"/>
            <a:ext cx="2133600" cy="1828800"/>
          </a:xfrm>
          <a:prstGeom prst="rect">
            <a:avLst/>
          </a:prstGeom>
          <a:noFill/>
          <a:ln>
            <a:noFill/>
          </a:ln>
        </p:spPr>
        <p:txBody>
          <a:bodyPr anchorCtr="0" anchor="t" bIns="0" lIns="0" spcFirstLastPara="1" rIns="0" wrap="square" tIns="0">
            <a:noAutofit/>
          </a:bodyPr>
          <a:lstStyle/>
          <a:p>
            <a:pPr indent="0" lvl="0" marL="0" marR="0" rtl="0" algn="l">
              <a:lnSpc>
                <a:spcPct val="114000"/>
              </a:lnSpc>
              <a:spcBef>
                <a:spcPts val="0"/>
              </a:spcBef>
              <a:spcAft>
                <a:spcPts val="500"/>
              </a:spcAft>
              <a:buClr>
                <a:srgbClr val="000000"/>
              </a:buClr>
              <a:buSzPts val="1100"/>
              <a:buFont typeface="Arial"/>
              <a:buNone/>
            </a:pPr>
            <a:r>
              <a:rPr b="0" i="0" lang="en-GB" sz="1100" u="none" cap="none" strike="noStrike">
                <a:solidFill>
                  <a:schemeClr val="dk1"/>
                </a:solidFill>
                <a:latin typeface="Roboto"/>
                <a:ea typeface="Roboto"/>
                <a:cs typeface="Roboto"/>
                <a:sym typeface="Roboto"/>
              </a:rPr>
              <a:t>Example </a:t>
            </a:r>
            <a:r>
              <a:rPr b="1" i="0" lang="en-GB" sz="1100" u="none" cap="none" strike="noStrike">
                <a:solidFill>
                  <a:schemeClr val="dk1"/>
                </a:solidFill>
                <a:latin typeface="Roboto"/>
                <a:ea typeface="Roboto"/>
                <a:cs typeface="Roboto"/>
                <a:sym typeface="Roboto"/>
              </a:rPr>
              <a:t>Manos del Uruguay</a:t>
            </a:r>
            <a:endParaRPr b="0" i="0" sz="1100" u="none" cap="none" strike="noStrike">
              <a:solidFill>
                <a:schemeClr val="dk1"/>
              </a:solidFill>
              <a:latin typeface="Roboto Light"/>
              <a:ea typeface="Roboto Light"/>
              <a:cs typeface="Roboto Light"/>
              <a:sym typeface="Roboto Light"/>
            </a:endParaRPr>
          </a:p>
        </p:txBody>
      </p:sp>
      <p:pic>
        <p:nvPicPr>
          <p:cNvPr id="395" name="Google Shape;395;p27"/>
          <p:cNvPicPr preferRelativeResize="0"/>
          <p:nvPr/>
        </p:nvPicPr>
        <p:blipFill rotWithShape="1">
          <a:blip r:embed="rId9">
            <a:alphaModFix/>
          </a:blip>
          <a:srcRect b="0" l="0" r="0" t="0"/>
          <a:stretch/>
        </p:blipFill>
        <p:spPr>
          <a:xfrm>
            <a:off x="6477000" y="1371600"/>
            <a:ext cx="2133600" cy="1371600"/>
          </a:xfrm>
          <a:prstGeom prst="rect">
            <a:avLst/>
          </a:prstGeom>
          <a:noFill/>
          <a:ln>
            <a:noFill/>
          </a:ln>
        </p:spPr>
      </p:pic>
      <p:sp>
        <p:nvSpPr>
          <p:cNvPr id="396" name="Google Shape;396;p27"/>
          <p:cNvSpPr txBox="1"/>
          <p:nvPr/>
        </p:nvSpPr>
        <p:spPr>
          <a:xfrm>
            <a:off x="533400" y="457200"/>
            <a:ext cx="1447800" cy="3962400"/>
          </a:xfrm>
          <a:prstGeom prst="rect">
            <a:avLst/>
          </a:prstGeom>
          <a:noFill/>
          <a:ln>
            <a:noFill/>
          </a:ln>
        </p:spPr>
        <p:txBody>
          <a:bodyPr anchorCtr="0" anchor="t" bIns="0" lIns="0" spcFirstLastPara="1" rIns="0" wrap="square" tIns="0">
            <a:noAutofit/>
          </a:bodyPr>
          <a:lstStyle/>
          <a:p>
            <a:pPr indent="0" lvl="0" marL="0" marR="0" rtl="0" algn="l">
              <a:lnSpc>
                <a:spcPct val="114000"/>
              </a:lnSpc>
              <a:spcBef>
                <a:spcPts val="0"/>
              </a:spcBef>
              <a:spcAft>
                <a:spcPts val="0"/>
              </a:spcAft>
              <a:buClr>
                <a:schemeClr val="dk1"/>
              </a:buClr>
              <a:buSzPts val="1100"/>
              <a:buFont typeface="Arial"/>
              <a:buNone/>
            </a:pPr>
            <a:r>
              <a:rPr b="1" i="0" lang="en-GB" sz="2100" u="none" cap="none" strike="noStrike">
                <a:solidFill>
                  <a:schemeClr val="dk1"/>
                </a:solidFill>
                <a:latin typeface="Roboto"/>
                <a:ea typeface="Roboto"/>
                <a:cs typeface="Roboto"/>
                <a:sym typeface="Roboto"/>
              </a:rPr>
              <a:t>Purpose</a:t>
            </a:r>
            <a:endParaRPr b="1" i="0" sz="2100" u="none" cap="none" strike="noStrike">
              <a:solidFill>
                <a:schemeClr val="dk1"/>
              </a:solidFill>
              <a:latin typeface="Roboto"/>
              <a:ea typeface="Roboto"/>
              <a:cs typeface="Roboto"/>
              <a:sym typeface="Roboto"/>
            </a:endParaRPr>
          </a:p>
          <a:p>
            <a:pPr indent="0" lvl="0" marL="0" marR="0" rtl="0" algn="l">
              <a:lnSpc>
                <a:spcPct val="114000"/>
              </a:lnSpc>
              <a:spcBef>
                <a:spcPts val="700"/>
              </a:spcBef>
              <a:spcAft>
                <a:spcPts val="0"/>
              </a:spcAft>
              <a:buClr>
                <a:schemeClr val="dk1"/>
              </a:buClr>
              <a:buSzPts val="1100"/>
              <a:buFont typeface="Arial"/>
              <a:buNone/>
            </a:pPr>
            <a:r>
              <a:rPr b="0" i="0" lang="en-GB" sz="1300" u="none" cap="none" strike="noStrike">
                <a:solidFill>
                  <a:schemeClr val="dk1"/>
                </a:solidFill>
                <a:latin typeface="Roboto Light"/>
                <a:ea typeface="Roboto Light"/>
                <a:cs typeface="Roboto Light"/>
                <a:sym typeface="Roboto Light"/>
              </a:rPr>
              <a:t>Why does this business even exist? </a:t>
            </a:r>
            <a:endParaRPr b="0" i="0" sz="1300" u="none" cap="none" strike="noStrike">
              <a:solidFill>
                <a:schemeClr val="dk1"/>
              </a:solidFill>
              <a:latin typeface="Roboto Light"/>
              <a:ea typeface="Roboto Light"/>
              <a:cs typeface="Roboto Light"/>
              <a:sym typeface="Roboto Light"/>
            </a:endParaRPr>
          </a:p>
          <a:p>
            <a:pPr indent="0" lvl="0" marL="0" marR="0" rtl="0" algn="l">
              <a:lnSpc>
                <a:spcPct val="114000"/>
              </a:lnSpc>
              <a:spcBef>
                <a:spcPts val="700"/>
              </a:spcBef>
              <a:spcAft>
                <a:spcPts val="0"/>
              </a:spcAft>
              <a:buClr>
                <a:schemeClr val="dk1"/>
              </a:buClr>
              <a:buSzPts val="1100"/>
              <a:buFont typeface="Arial"/>
              <a:buNone/>
            </a:pPr>
            <a:r>
              <a:rPr b="0" i="0" lang="en-GB" sz="1300" u="none" cap="none" strike="noStrike">
                <a:solidFill>
                  <a:schemeClr val="dk1"/>
                </a:solidFill>
                <a:latin typeface="Roboto Light"/>
                <a:ea typeface="Roboto Light"/>
                <a:cs typeface="Roboto Light"/>
                <a:sym typeface="Roboto Light"/>
              </a:rPr>
              <a:t>What purpose does it serve in the world? </a:t>
            </a:r>
            <a:endParaRPr b="0" i="0" sz="1300" u="none" cap="none" strike="noStrike">
              <a:solidFill>
                <a:schemeClr val="dk1"/>
              </a:solidFill>
              <a:latin typeface="Roboto Light"/>
              <a:ea typeface="Roboto Light"/>
              <a:cs typeface="Roboto Light"/>
              <a:sym typeface="Roboto Light"/>
            </a:endParaRPr>
          </a:p>
          <a:p>
            <a:pPr indent="0" lvl="0" marL="0" marR="0" rtl="0" algn="l">
              <a:lnSpc>
                <a:spcPct val="114000"/>
              </a:lnSpc>
              <a:spcBef>
                <a:spcPts val="700"/>
              </a:spcBef>
              <a:spcAft>
                <a:spcPts val="0"/>
              </a:spcAft>
              <a:buClr>
                <a:schemeClr val="dk1"/>
              </a:buClr>
              <a:buSzPts val="1100"/>
              <a:buFont typeface="Arial"/>
              <a:buNone/>
            </a:pPr>
            <a:r>
              <a:rPr b="0" i="0" lang="en-GB" sz="1300" u="none" cap="none" strike="noStrike">
                <a:solidFill>
                  <a:schemeClr val="dk1"/>
                </a:solidFill>
                <a:latin typeface="Roboto Light"/>
                <a:ea typeface="Roboto Light"/>
                <a:cs typeface="Roboto Light"/>
                <a:sym typeface="Roboto Light"/>
              </a:rPr>
              <a:t>How is that purpose manifest in its operations?</a:t>
            </a:r>
            <a:endParaRPr b="0" i="0" sz="1300" u="none" cap="none" strike="noStrike">
              <a:solidFill>
                <a:schemeClr val="dk1"/>
              </a:solidFill>
              <a:latin typeface="Roboto Light"/>
              <a:ea typeface="Roboto Light"/>
              <a:cs typeface="Roboto Light"/>
              <a:sym typeface="Roboto Light"/>
            </a:endParaRPr>
          </a:p>
          <a:p>
            <a:pPr indent="0" lvl="0" marL="0" marR="0" rtl="0" algn="l">
              <a:lnSpc>
                <a:spcPct val="114000"/>
              </a:lnSpc>
              <a:spcBef>
                <a:spcPts val="700"/>
              </a:spcBef>
              <a:spcAft>
                <a:spcPts val="700"/>
              </a:spcAft>
              <a:buClr>
                <a:schemeClr val="dk1"/>
              </a:buClr>
              <a:buSzPts val="1100"/>
              <a:buFont typeface="Arial"/>
              <a:buNone/>
            </a:pPr>
            <a:r>
              <a:rPr b="0" i="0" lang="en-GB" sz="1300" u="none" cap="none" strike="noStrike">
                <a:solidFill>
                  <a:schemeClr val="dk1"/>
                </a:solidFill>
                <a:latin typeface="Roboto Light"/>
                <a:ea typeface="Roboto Light"/>
                <a:cs typeface="Roboto Light"/>
                <a:sym typeface="Roboto Light"/>
              </a:rPr>
              <a:t>How is that purpose manifest in its products or services?</a:t>
            </a:r>
            <a:endParaRPr b="0" i="0" sz="1300" u="none" cap="none" strike="noStrike">
              <a:solidFill>
                <a:schemeClr val="dk1"/>
              </a:solidFill>
              <a:latin typeface="Roboto Light"/>
              <a:ea typeface="Roboto Light"/>
              <a:cs typeface="Roboto Light"/>
              <a:sym typeface="Roboto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cxnSp>
        <p:nvCxnSpPr>
          <p:cNvPr id="402" name="Google Shape;402;p28"/>
          <p:cNvCxnSpPr/>
          <p:nvPr/>
        </p:nvCxnSpPr>
        <p:spPr>
          <a:xfrm flipH="1">
            <a:off x="5556900" y="1295400"/>
            <a:ext cx="5700" cy="3845400"/>
          </a:xfrm>
          <a:prstGeom prst="straightConnector1">
            <a:avLst/>
          </a:prstGeom>
          <a:noFill/>
          <a:ln cap="flat" cmpd="sng" w="76200">
            <a:solidFill>
              <a:srgbClr val="F4D324"/>
            </a:solidFill>
            <a:prstDash val="solid"/>
            <a:round/>
            <a:headEnd len="sm" w="sm" type="none"/>
            <a:tailEnd len="sm" w="sm" type="none"/>
          </a:ln>
        </p:spPr>
      </p:cxnSp>
      <p:grpSp>
        <p:nvGrpSpPr>
          <p:cNvPr id="403" name="Google Shape;403;p28"/>
          <p:cNvGrpSpPr/>
          <p:nvPr/>
        </p:nvGrpSpPr>
        <p:grpSpPr>
          <a:xfrm>
            <a:off x="5029200" y="1447800"/>
            <a:ext cx="1066800" cy="304800"/>
            <a:chOff x="4953000" y="1524000"/>
            <a:chExt cx="1066800" cy="304800"/>
          </a:xfrm>
        </p:grpSpPr>
        <p:sp>
          <p:nvSpPr>
            <p:cNvPr id="404" name="Google Shape;404;p28"/>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405" name="Google Shape;405;p28"/>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Roboto"/>
                  <a:ea typeface="Roboto"/>
                  <a:cs typeface="Roboto"/>
                  <a:sym typeface="Roboto"/>
                </a:rPr>
                <a:t>Purpose</a:t>
              </a:r>
              <a:endParaRPr b="1" i="0" sz="1100" u="none" cap="none" strike="noStrike">
                <a:solidFill>
                  <a:schemeClr val="lt1"/>
                </a:solidFill>
                <a:latin typeface="Roboto"/>
                <a:ea typeface="Roboto"/>
                <a:cs typeface="Roboto"/>
                <a:sym typeface="Roboto"/>
              </a:endParaRPr>
            </a:p>
          </p:txBody>
        </p:sp>
        <p:sp>
          <p:nvSpPr>
            <p:cNvPr id="406" name="Google Shape;406;p28"/>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grpSp>
      <p:grpSp>
        <p:nvGrpSpPr>
          <p:cNvPr id="407" name="Google Shape;407;p28"/>
          <p:cNvGrpSpPr/>
          <p:nvPr/>
        </p:nvGrpSpPr>
        <p:grpSpPr>
          <a:xfrm>
            <a:off x="5029200" y="1905000"/>
            <a:ext cx="1066800" cy="304800"/>
            <a:chOff x="4953000" y="1524000"/>
            <a:chExt cx="1066800" cy="304800"/>
          </a:xfrm>
        </p:grpSpPr>
        <p:sp>
          <p:nvSpPr>
            <p:cNvPr id="408" name="Google Shape;408;p28"/>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409" name="Google Shape;409;p28"/>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Roboto"/>
                  <a:ea typeface="Roboto"/>
                  <a:cs typeface="Roboto"/>
                  <a:sym typeface="Roboto"/>
                </a:rPr>
                <a:t>Networks</a:t>
              </a:r>
              <a:endParaRPr b="1" i="0" sz="1100" u="none" cap="none" strike="noStrike">
                <a:solidFill>
                  <a:schemeClr val="dk1"/>
                </a:solidFill>
                <a:latin typeface="Roboto"/>
                <a:ea typeface="Roboto"/>
                <a:cs typeface="Roboto"/>
                <a:sym typeface="Roboto"/>
              </a:endParaRPr>
            </a:p>
          </p:txBody>
        </p:sp>
        <p:sp>
          <p:nvSpPr>
            <p:cNvPr id="410" name="Google Shape;410;p28"/>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411" name="Google Shape;411;p28"/>
          <p:cNvGrpSpPr/>
          <p:nvPr/>
        </p:nvGrpSpPr>
        <p:grpSpPr>
          <a:xfrm>
            <a:off x="5029200" y="2362200"/>
            <a:ext cx="1066800" cy="304800"/>
            <a:chOff x="4953000" y="1524000"/>
            <a:chExt cx="1066800" cy="304800"/>
          </a:xfrm>
        </p:grpSpPr>
        <p:sp>
          <p:nvSpPr>
            <p:cNvPr id="412" name="Google Shape;412;p28"/>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413" name="Google Shape;413;p28"/>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Roboto"/>
                  <a:ea typeface="Roboto"/>
                  <a:cs typeface="Roboto"/>
                  <a:sym typeface="Roboto"/>
                </a:rPr>
                <a:t>Governance</a:t>
              </a:r>
              <a:endParaRPr b="1" i="0" sz="1100" u="none" cap="none" strike="noStrike">
                <a:solidFill>
                  <a:schemeClr val="lt1"/>
                </a:solidFill>
                <a:latin typeface="Roboto"/>
                <a:ea typeface="Roboto"/>
                <a:cs typeface="Roboto"/>
                <a:sym typeface="Roboto"/>
              </a:endParaRPr>
            </a:p>
          </p:txBody>
        </p:sp>
        <p:sp>
          <p:nvSpPr>
            <p:cNvPr id="414" name="Google Shape;414;p28"/>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415" name="Google Shape;415;p28"/>
          <p:cNvGrpSpPr/>
          <p:nvPr/>
        </p:nvGrpSpPr>
        <p:grpSpPr>
          <a:xfrm>
            <a:off x="5029200" y="2819400"/>
            <a:ext cx="1066800" cy="304800"/>
            <a:chOff x="4953000" y="1524000"/>
            <a:chExt cx="1066800" cy="304800"/>
          </a:xfrm>
        </p:grpSpPr>
        <p:sp>
          <p:nvSpPr>
            <p:cNvPr id="416" name="Google Shape;416;p28"/>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417" name="Google Shape;417;p28"/>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Roboto"/>
                  <a:ea typeface="Roboto"/>
                  <a:cs typeface="Roboto"/>
                  <a:sym typeface="Roboto"/>
                </a:rPr>
                <a:t>Ownership</a:t>
              </a:r>
              <a:endParaRPr b="1" i="0" sz="1100" u="none" cap="none" strike="noStrike">
                <a:solidFill>
                  <a:schemeClr val="lt1"/>
                </a:solidFill>
                <a:latin typeface="Roboto"/>
                <a:ea typeface="Roboto"/>
                <a:cs typeface="Roboto"/>
                <a:sym typeface="Roboto"/>
              </a:endParaRPr>
            </a:p>
          </p:txBody>
        </p:sp>
        <p:sp>
          <p:nvSpPr>
            <p:cNvPr id="418" name="Google Shape;418;p28"/>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419" name="Google Shape;419;p28"/>
          <p:cNvGrpSpPr/>
          <p:nvPr/>
        </p:nvGrpSpPr>
        <p:grpSpPr>
          <a:xfrm>
            <a:off x="5029200" y="3276600"/>
            <a:ext cx="1066800" cy="304800"/>
            <a:chOff x="4953000" y="1524000"/>
            <a:chExt cx="1066800" cy="304800"/>
          </a:xfrm>
        </p:grpSpPr>
        <p:sp>
          <p:nvSpPr>
            <p:cNvPr id="420" name="Google Shape;420;p28"/>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421" name="Google Shape;421;p28"/>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Roboto"/>
                  <a:ea typeface="Roboto"/>
                  <a:cs typeface="Roboto"/>
                  <a:sym typeface="Roboto"/>
                </a:rPr>
                <a:t>Finance</a:t>
              </a:r>
              <a:endParaRPr b="1" i="0" sz="1100" u="none" cap="none" strike="noStrike">
                <a:solidFill>
                  <a:schemeClr val="lt1"/>
                </a:solidFill>
                <a:latin typeface="Roboto"/>
                <a:ea typeface="Roboto"/>
                <a:cs typeface="Roboto"/>
                <a:sym typeface="Roboto"/>
              </a:endParaRPr>
            </a:p>
          </p:txBody>
        </p:sp>
        <p:sp>
          <p:nvSpPr>
            <p:cNvPr id="422" name="Google Shape;422;p28"/>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423" name="Google Shape;423;p28"/>
          <p:cNvGrpSpPr/>
          <p:nvPr/>
        </p:nvGrpSpPr>
        <p:grpSpPr>
          <a:xfrm>
            <a:off x="2667000" y="533400"/>
            <a:ext cx="1981200" cy="457200"/>
            <a:chOff x="2514600" y="-609600"/>
            <a:chExt cx="1981200" cy="457200"/>
          </a:xfrm>
        </p:grpSpPr>
        <p:sp>
          <p:nvSpPr>
            <p:cNvPr id="424" name="Google Shape;424;p28"/>
            <p:cNvSpPr txBox="1"/>
            <p:nvPr/>
          </p:nvSpPr>
          <p:spPr>
            <a:xfrm>
              <a:off x="3429000" y="-533400"/>
              <a:ext cx="1066800" cy="3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n-GB" sz="900" u="none" cap="none" strike="noStrike">
                  <a:solidFill>
                    <a:schemeClr val="dk1"/>
                  </a:solidFill>
                  <a:latin typeface="Roboto"/>
                  <a:ea typeface="Roboto"/>
                  <a:cs typeface="Roboto"/>
                  <a:sym typeface="Roboto"/>
                </a:rPr>
                <a:t>Degenerative</a:t>
              </a:r>
              <a:endParaRPr b="1" i="0" sz="9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b="1" i="0" lang="en-GB" sz="900" u="none" cap="none" strike="noStrike">
                  <a:solidFill>
                    <a:schemeClr val="dk1"/>
                  </a:solidFill>
                  <a:latin typeface="Roboto"/>
                  <a:ea typeface="Roboto"/>
                  <a:cs typeface="Roboto"/>
                  <a:sym typeface="Roboto"/>
                </a:rPr>
                <a:t>and divisive</a:t>
              </a:r>
              <a:endParaRPr b="1" i="0" sz="900" u="none" cap="none" strike="noStrike">
                <a:solidFill>
                  <a:schemeClr val="dk1"/>
                </a:solidFill>
                <a:latin typeface="Roboto"/>
                <a:ea typeface="Roboto"/>
                <a:cs typeface="Roboto"/>
                <a:sym typeface="Roboto"/>
              </a:endParaRPr>
            </a:p>
          </p:txBody>
        </p:sp>
        <p:pic>
          <p:nvPicPr>
            <p:cNvPr id="425" name="Google Shape;425;p28"/>
            <p:cNvPicPr preferRelativeResize="0"/>
            <p:nvPr/>
          </p:nvPicPr>
          <p:blipFill rotWithShape="1">
            <a:blip r:embed="rId3">
              <a:alphaModFix/>
            </a:blip>
            <a:srcRect b="0" l="19997" r="20003" t="0"/>
            <a:stretch/>
          </p:blipFill>
          <p:spPr>
            <a:xfrm>
              <a:off x="2514600" y="-609600"/>
              <a:ext cx="457199" cy="457200"/>
            </a:xfrm>
            <a:prstGeom prst="rect">
              <a:avLst/>
            </a:prstGeom>
            <a:noFill/>
            <a:ln>
              <a:noFill/>
            </a:ln>
          </p:spPr>
        </p:pic>
        <p:pic>
          <p:nvPicPr>
            <p:cNvPr id="426" name="Google Shape;426;p28"/>
            <p:cNvPicPr preferRelativeResize="0"/>
            <p:nvPr/>
          </p:nvPicPr>
          <p:blipFill rotWithShape="1">
            <a:blip r:embed="rId4">
              <a:alphaModFix/>
            </a:blip>
            <a:srcRect b="0" l="19997" r="20003" t="0"/>
            <a:stretch/>
          </p:blipFill>
          <p:spPr>
            <a:xfrm>
              <a:off x="2888582" y="-609600"/>
              <a:ext cx="457201" cy="457200"/>
            </a:xfrm>
            <a:prstGeom prst="rect">
              <a:avLst/>
            </a:prstGeom>
            <a:noFill/>
            <a:ln>
              <a:noFill/>
            </a:ln>
          </p:spPr>
        </p:pic>
      </p:grpSp>
      <p:grpSp>
        <p:nvGrpSpPr>
          <p:cNvPr id="427" name="Google Shape;427;p28"/>
          <p:cNvGrpSpPr/>
          <p:nvPr/>
        </p:nvGrpSpPr>
        <p:grpSpPr>
          <a:xfrm>
            <a:off x="6553200" y="533400"/>
            <a:ext cx="1905000" cy="457200"/>
            <a:chOff x="7239000" y="-609600"/>
            <a:chExt cx="1905000" cy="457200"/>
          </a:xfrm>
        </p:grpSpPr>
        <p:pic>
          <p:nvPicPr>
            <p:cNvPr id="428" name="Google Shape;428;p28"/>
            <p:cNvPicPr preferRelativeResize="0"/>
            <p:nvPr/>
          </p:nvPicPr>
          <p:blipFill rotWithShape="1">
            <a:blip r:embed="rId5">
              <a:alphaModFix/>
            </a:blip>
            <a:srcRect b="0" l="19997" r="20003" t="0"/>
            <a:stretch/>
          </p:blipFill>
          <p:spPr>
            <a:xfrm>
              <a:off x="8711325" y="-609600"/>
              <a:ext cx="432675" cy="457200"/>
            </a:xfrm>
            <a:prstGeom prst="rect">
              <a:avLst/>
            </a:prstGeom>
            <a:noFill/>
            <a:ln>
              <a:noFill/>
            </a:ln>
          </p:spPr>
        </p:pic>
        <p:sp>
          <p:nvSpPr>
            <p:cNvPr id="429" name="Google Shape;429;p28"/>
            <p:cNvSpPr txBox="1"/>
            <p:nvPr/>
          </p:nvSpPr>
          <p:spPr>
            <a:xfrm>
              <a:off x="7239000" y="-533400"/>
              <a:ext cx="914400" cy="304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SzPts val="1100"/>
                <a:buFont typeface="Arial"/>
                <a:buNone/>
              </a:pPr>
              <a:r>
                <a:rPr b="1" i="0" lang="en-GB" sz="900" u="none" cap="none" strike="noStrike">
                  <a:solidFill>
                    <a:schemeClr val="dk1"/>
                  </a:solidFill>
                  <a:latin typeface="Roboto"/>
                  <a:ea typeface="Roboto"/>
                  <a:cs typeface="Roboto"/>
                  <a:sym typeface="Roboto"/>
                </a:rPr>
                <a:t>Regenerative</a:t>
              </a:r>
              <a:br>
                <a:rPr b="1" i="0" lang="en-GB" sz="900" u="none" cap="none" strike="noStrike">
                  <a:solidFill>
                    <a:schemeClr val="dk1"/>
                  </a:solidFill>
                  <a:latin typeface="Roboto"/>
                  <a:ea typeface="Roboto"/>
                  <a:cs typeface="Roboto"/>
                  <a:sym typeface="Roboto"/>
                </a:rPr>
              </a:br>
              <a:r>
                <a:rPr b="1" i="0" lang="en-GB" sz="900" u="none" cap="none" strike="noStrike">
                  <a:solidFill>
                    <a:schemeClr val="dk1"/>
                  </a:solidFill>
                  <a:latin typeface="Roboto"/>
                  <a:ea typeface="Roboto"/>
                  <a:cs typeface="Roboto"/>
                  <a:sym typeface="Roboto"/>
                </a:rPr>
                <a:t>and distributive</a:t>
              </a:r>
              <a:endParaRPr b="1" i="0" sz="900" u="none" cap="none" strike="noStrike">
                <a:solidFill>
                  <a:schemeClr val="dk1"/>
                </a:solidFill>
                <a:latin typeface="Roboto"/>
                <a:ea typeface="Roboto"/>
                <a:cs typeface="Roboto"/>
                <a:sym typeface="Roboto"/>
              </a:endParaRPr>
            </a:p>
          </p:txBody>
        </p:sp>
        <p:pic>
          <p:nvPicPr>
            <p:cNvPr id="430" name="Google Shape;430;p28"/>
            <p:cNvPicPr preferRelativeResize="0"/>
            <p:nvPr/>
          </p:nvPicPr>
          <p:blipFill rotWithShape="1">
            <a:blip r:embed="rId6">
              <a:alphaModFix/>
            </a:blip>
            <a:srcRect b="0" l="10000" r="10000" t="0"/>
            <a:stretch/>
          </p:blipFill>
          <p:spPr>
            <a:xfrm>
              <a:off x="8243572" y="-558500"/>
              <a:ext cx="473332" cy="354999"/>
            </a:xfrm>
            <a:prstGeom prst="rect">
              <a:avLst/>
            </a:prstGeom>
            <a:noFill/>
            <a:ln>
              <a:noFill/>
            </a:ln>
          </p:spPr>
        </p:pic>
      </p:grpSp>
      <p:pic>
        <p:nvPicPr>
          <p:cNvPr descr="A picture containing icon&#10;&#10;Description automatically generated" id="431" name="Google Shape;431;p28"/>
          <p:cNvPicPr preferRelativeResize="0"/>
          <p:nvPr/>
        </p:nvPicPr>
        <p:blipFill rotWithShape="1">
          <a:blip r:embed="rId7">
            <a:alphaModFix/>
          </a:blip>
          <a:srcRect b="0" l="0" r="0" t="0"/>
          <a:stretch/>
        </p:blipFill>
        <p:spPr>
          <a:xfrm>
            <a:off x="170347" y="4572000"/>
            <a:ext cx="918106" cy="497808"/>
          </a:xfrm>
          <a:prstGeom prst="rect">
            <a:avLst/>
          </a:prstGeom>
          <a:noFill/>
          <a:ln>
            <a:noFill/>
          </a:ln>
        </p:spPr>
      </p:pic>
      <p:sp>
        <p:nvSpPr>
          <p:cNvPr id="432" name="Google Shape;432;p28"/>
          <p:cNvSpPr txBox="1"/>
          <p:nvPr/>
        </p:nvSpPr>
        <p:spPr>
          <a:xfrm>
            <a:off x="6477000" y="1066800"/>
            <a:ext cx="2133600" cy="304800"/>
          </a:xfrm>
          <a:prstGeom prst="rect">
            <a:avLst/>
          </a:prstGeom>
          <a:solidFill>
            <a:srgbClr val="BFBFBF"/>
          </a:solidFill>
          <a:ln cap="flat" cmpd="sng" w="9525">
            <a:solidFill>
              <a:srgbClr val="BFBFBF"/>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rPr b="1" i="0" lang="en-GB" sz="1100" u="none" cap="none" strike="noStrike">
                <a:solidFill>
                  <a:schemeClr val="dk1"/>
                </a:solidFill>
                <a:latin typeface="Roboto"/>
                <a:ea typeface="Roboto"/>
                <a:cs typeface="Roboto"/>
                <a:sym typeface="Roboto"/>
              </a:rPr>
              <a:t>Collaborative partnerships</a:t>
            </a:r>
            <a:endParaRPr b="1" i="0" sz="1100" u="none" cap="none" strike="noStrike">
              <a:solidFill>
                <a:schemeClr val="dk1"/>
              </a:solidFill>
              <a:latin typeface="Roboto"/>
              <a:ea typeface="Roboto"/>
              <a:cs typeface="Roboto"/>
              <a:sym typeface="Roboto"/>
            </a:endParaRPr>
          </a:p>
        </p:txBody>
      </p:sp>
      <p:sp>
        <p:nvSpPr>
          <p:cNvPr id="433" name="Google Shape;433;p28"/>
          <p:cNvSpPr txBox="1"/>
          <p:nvPr/>
        </p:nvSpPr>
        <p:spPr>
          <a:xfrm>
            <a:off x="6477000" y="2895600"/>
            <a:ext cx="2127900" cy="1828800"/>
          </a:xfrm>
          <a:prstGeom prst="rect">
            <a:avLst/>
          </a:prstGeom>
          <a:noFill/>
          <a:ln>
            <a:noFill/>
          </a:ln>
        </p:spPr>
        <p:txBody>
          <a:bodyPr anchorCtr="0" anchor="t" bIns="0" lIns="0" spcFirstLastPara="1" rIns="0" wrap="square" tIns="0">
            <a:noAutofit/>
          </a:bodyPr>
          <a:lstStyle/>
          <a:p>
            <a:pPr indent="0" lvl="0" marL="0" marR="0" rtl="0" algn="l">
              <a:lnSpc>
                <a:spcPct val="114000"/>
              </a:lnSpc>
              <a:spcBef>
                <a:spcPts val="0"/>
              </a:spcBef>
              <a:spcAft>
                <a:spcPts val="500"/>
              </a:spcAft>
              <a:buClr>
                <a:srgbClr val="000000"/>
              </a:buClr>
              <a:buSzPts val="1100"/>
              <a:buFont typeface="Arial"/>
              <a:buNone/>
            </a:pPr>
            <a:r>
              <a:rPr b="0" i="0" lang="en-GB" sz="1100" u="none" cap="none" strike="noStrike">
                <a:solidFill>
                  <a:schemeClr val="dk1"/>
                </a:solidFill>
                <a:latin typeface="Roboto Light"/>
                <a:ea typeface="Roboto Light"/>
                <a:cs typeface="Roboto Light"/>
                <a:sym typeface="Roboto Light"/>
              </a:rPr>
              <a:t>Example </a:t>
            </a:r>
            <a:r>
              <a:rPr b="1" i="0" lang="en-GB" sz="1100" u="none" cap="none" strike="noStrike">
                <a:solidFill>
                  <a:schemeClr val="dk1"/>
                </a:solidFill>
                <a:latin typeface="Roboto"/>
                <a:ea typeface="Roboto"/>
                <a:cs typeface="Roboto"/>
                <a:sym typeface="Roboto"/>
              </a:rPr>
              <a:t>El Puente</a:t>
            </a:r>
            <a:endParaRPr b="0" i="0" sz="1100" u="none" cap="none" strike="noStrike">
              <a:solidFill>
                <a:schemeClr val="dk1"/>
              </a:solidFill>
              <a:latin typeface="Roboto Light"/>
              <a:ea typeface="Roboto Light"/>
              <a:cs typeface="Roboto Light"/>
              <a:sym typeface="Roboto Light"/>
            </a:endParaRPr>
          </a:p>
        </p:txBody>
      </p:sp>
      <p:pic>
        <p:nvPicPr>
          <p:cNvPr id="434" name="Google Shape;434;p28"/>
          <p:cNvPicPr preferRelativeResize="0"/>
          <p:nvPr/>
        </p:nvPicPr>
        <p:blipFill rotWithShape="1">
          <a:blip r:embed="rId8">
            <a:alphaModFix/>
          </a:blip>
          <a:srcRect b="0" l="0" r="0" t="14081"/>
          <a:stretch/>
        </p:blipFill>
        <p:spPr>
          <a:xfrm>
            <a:off x="6477000" y="1371600"/>
            <a:ext cx="2127899" cy="1371599"/>
          </a:xfrm>
          <a:prstGeom prst="rect">
            <a:avLst/>
          </a:prstGeom>
          <a:noFill/>
          <a:ln>
            <a:noFill/>
          </a:ln>
        </p:spPr>
      </p:pic>
      <p:sp>
        <p:nvSpPr>
          <p:cNvPr id="435" name="Google Shape;435;p28"/>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sp>
        <p:nvSpPr>
          <p:cNvPr id="436" name="Google Shape;436;p28"/>
          <p:cNvSpPr/>
          <p:nvPr/>
        </p:nvSpPr>
        <p:spPr>
          <a:xfrm>
            <a:off x="2514600" y="1371600"/>
            <a:ext cx="2133600" cy="1371600"/>
          </a:xfrm>
          <a:prstGeom prst="rect">
            <a:avLst/>
          </a:prstGeom>
          <a:no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28"/>
          <p:cNvSpPr txBox="1"/>
          <p:nvPr/>
        </p:nvSpPr>
        <p:spPr>
          <a:xfrm>
            <a:off x="2514600" y="1066800"/>
            <a:ext cx="2133600" cy="304800"/>
          </a:xfrm>
          <a:prstGeom prst="rect">
            <a:avLst/>
          </a:prstGeom>
          <a:solidFill>
            <a:srgbClr val="BFBFBF"/>
          </a:solidFill>
          <a:ln cap="flat" cmpd="sng" w="9525">
            <a:solidFill>
              <a:srgbClr val="BFBFBF"/>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4000"/>
              </a:lnSpc>
              <a:spcBef>
                <a:spcPts val="0"/>
              </a:spcBef>
              <a:spcAft>
                <a:spcPts val="500"/>
              </a:spcAft>
              <a:buClr>
                <a:schemeClr val="dk1"/>
              </a:buClr>
              <a:buSzPts val="1100"/>
              <a:buFont typeface="Arial"/>
              <a:buNone/>
            </a:pPr>
            <a:r>
              <a:rPr b="1" i="0" lang="en-GB" sz="1100" u="none" cap="none" strike="noStrike">
                <a:solidFill>
                  <a:schemeClr val="dk1"/>
                </a:solidFill>
                <a:latin typeface="Roboto"/>
                <a:ea typeface="Roboto"/>
                <a:cs typeface="Roboto"/>
                <a:sym typeface="Roboto"/>
              </a:rPr>
              <a:t>Extractive relationships</a:t>
            </a:r>
            <a:endParaRPr b="1" i="0" sz="1100" u="none" cap="none" strike="noStrike">
              <a:solidFill>
                <a:schemeClr val="dk1"/>
              </a:solidFill>
              <a:latin typeface="Roboto"/>
              <a:ea typeface="Roboto"/>
              <a:cs typeface="Roboto"/>
              <a:sym typeface="Roboto"/>
            </a:endParaRPr>
          </a:p>
        </p:txBody>
      </p:sp>
      <p:sp>
        <p:nvSpPr>
          <p:cNvPr id="438" name="Google Shape;438;p28"/>
          <p:cNvSpPr txBox="1"/>
          <p:nvPr/>
        </p:nvSpPr>
        <p:spPr>
          <a:xfrm>
            <a:off x="2514600" y="1371600"/>
            <a:ext cx="2133600" cy="1371600"/>
          </a:xfrm>
          <a:prstGeom prst="rect">
            <a:avLst/>
          </a:prstGeom>
          <a:solidFill>
            <a:srgbClr val="BFBFBF"/>
          </a:solidFill>
          <a:ln cap="flat" cmpd="sng" w="9525">
            <a:solidFill>
              <a:srgbClr val="BFBFBF"/>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4000"/>
              </a:lnSpc>
              <a:spcBef>
                <a:spcPts val="0"/>
              </a:spcBef>
              <a:spcAft>
                <a:spcPts val="500"/>
              </a:spcAft>
              <a:buClr>
                <a:schemeClr val="dk1"/>
              </a:buClr>
              <a:buSzPts val="1100"/>
              <a:buFont typeface="Arial"/>
              <a:buNone/>
            </a:pPr>
            <a:r>
              <a:t/>
            </a:r>
            <a:endParaRPr b="1" i="0" sz="1100" u="none" cap="none" strike="noStrike">
              <a:solidFill>
                <a:schemeClr val="dk1"/>
              </a:solidFill>
              <a:latin typeface="Roboto"/>
              <a:ea typeface="Roboto"/>
              <a:cs typeface="Roboto"/>
              <a:sym typeface="Roboto"/>
            </a:endParaRPr>
          </a:p>
        </p:txBody>
      </p:sp>
      <p:sp>
        <p:nvSpPr>
          <p:cNvPr id="439" name="Google Shape;439;p28"/>
          <p:cNvSpPr txBox="1"/>
          <p:nvPr/>
        </p:nvSpPr>
        <p:spPr>
          <a:xfrm rot="-546993">
            <a:off x="2432790" y="1893679"/>
            <a:ext cx="1757095" cy="374343"/>
          </a:xfrm>
          <a:prstGeom prst="rect">
            <a:avLst/>
          </a:prstGeom>
          <a:solidFill>
            <a:schemeClr val="lt1"/>
          </a:solidFill>
          <a:ln>
            <a:noFill/>
          </a:ln>
        </p:spPr>
        <p:txBody>
          <a:bodyPr anchorCtr="0" anchor="ctr" bIns="0" lIns="0" spcFirstLastPara="1" rIns="0" wrap="square" tIns="0">
            <a:noAutofit/>
          </a:bodyPr>
          <a:lstStyle/>
          <a:p>
            <a:pPr indent="0" lvl="0" marL="0" marR="0" rtl="0" algn="ctr">
              <a:lnSpc>
                <a:spcPct val="114000"/>
              </a:lnSpc>
              <a:spcBef>
                <a:spcPts val="0"/>
              </a:spcBef>
              <a:spcAft>
                <a:spcPts val="500"/>
              </a:spcAft>
              <a:buClr>
                <a:schemeClr val="dk1"/>
              </a:buClr>
              <a:buSzPts val="1100"/>
              <a:buFont typeface="Arial"/>
              <a:buNone/>
            </a:pPr>
            <a:r>
              <a:rPr b="1" i="0" lang="en-GB" sz="1500" u="none" cap="none" strike="noStrike">
                <a:solidFill>
                  <a:schemeClr val="dk1"/>
                </a:solidFill>
                <a:latin typeface="Roboto"/>
                <a:ea typeface="Roboto"/>
                <a:cs typeface="Roboto"/>
                <a:sym typeface="Roboto"/>
              </a:rPr>
              <a:t>Tax avoidance</a:t>
            </a:r>
            <a:endParaRPr b="1" i="0" sz="1500" u="none" cap="none" strike="noStrike">
              <a:solidFill>
                <a:schemeClr val="dk1"/>
              </a:solidFill>
              <a:latin typeface="Roboto"/>
              <a:ea typeface="Roboto"/>
              <a:cs typeface="Roboto"/>
              <a:sym typeface="Roboto"/>
            </a:endParaRPr>
          </a:p>
        </p:txBody>
      </p:sp>
      <p:sp>
        <p:nvSpPr>
          <p:cNvPr id="440" name="Google Shape;440;p28"/>
          <p:cNvSpPr txBox="1"/>
          <p:nvPr/>
        </p:nvSpPr>
        <p:spPr>
          <a:xfrm>
            <a:off x="2667000" y="1524230"/>
            <a:ext cx="2124300" cy="354000"/>
          </a:xfrm>
          <a:prstGeom prst="rect">
            <a:avLst/>
          </a:prstGeom>
          <a:solidFill>
            <a:srgbClr val="888888"/>
          </a:solidFill>
          <a:ln>
            <a:noFill/>
          </a:ln>
        </p:spPr>
        <p:txBody>
          <a:bodyPr anchorCtr="0" anchor="ctr" bIns="0" lIns="0" spcFirstLastPara="1" rIns="0" wrap="square" tIns="0">
            <a:noAutofit/>
          </a:bodyPr>
          <a:lstStyle/>
          <a:p>
            <a:pPr indent="0" lvl="0" marL="0" marR="0" rtl="0" algn="ctr">
              <a:lnSpc>
                <a:spcPct val="114000"/>
              </a:lnSpc>
              <a:spcBef>
                <a:spcPts val="0"/>
              </a:spcBef>
              <a:spcAft>
                <a:spcPts val="500"/>
              </a:spcAft>
              <a:buClr>
                <a:schemeClr val="dk1"/>
              </a:buClr>
              <a:buSzPts val="1100"/>
              <a:buFont typeface="Arial"/>
              <a:buNone/>
            </a:pPr>
            <a:r>
              <a:rPr b="1" i="0" lang="en-GB" sz="1200" u="none" cap="none" strike="noStrike">
                <a:solidFill>
                  <a:schemeClr val="lt1"/>
                </a:solidFill>
                <a:latin typeface="Roboto"/>
                <a:ea typeface="Roboto"/>
                <a:cs typeface="Roboto"/>
                <a:sym typeface="Roboto"/>
              </a:rPr>
              <a:t>Commodified relationships</a:t>
            </a:r>
            <a:endParaRPr b="1" i="0" sz="1200" u="none" cap="none" strike="noStrike">
              <a:solidFill>
                <a:schemeClr val="lt1"/>
              </a:solidFill>
              <a:latin typeface="Roboto"/>
              <a:ea typeface="Roboto"/>
              <a:cs typeface="Roboto"/>
              <a:sym typeface="Roboto"/>
            </a:endParaRPr>
          </a:p>
        </p:txBody>
      </p:sp>
      <p:sp>
        <p:nvSpPr>
          <p:cNvPr id="441" name="Google Shape;441;p28"/>
          <p:cNvSpPr txBox="1"/>
          <p:nvPr/>
        </p:nvSpPr>
        <p:spPr>
          <a:xfrm rot="261187">
            <a:off x="2932611" y="2310866"/>
            <a:ext cx="1822056" cy="336667"/>
          </a:xfrm>
          <a:prstGeom prst="rect">
            <a:avLst/>
          </a:prstGeom>
          <a:solidFill>
            <a:srgbClr val="434343"/>
          </a:solidFill>
          <a:ln>
            <a:noFill/>
          </a:ln>
        </p:spPr>
        <p:txBody>
          <a:bodyPr anchorCtr="0" anchor="ctr" bIns="0" lIns="0" spcFirstLastPara="1" rIns="0" wrap="square" tIns="0">
            <a:noAutofit/>
          </a:bodyPr>
          <a:lstStyle/>
          <a:p>
            <a:pPr indent="0" lvl="0" marL="0" marR="0" rtl="0" algn="ctr">
              <a:lnSpc>
                <a:spcPct val="114000"/>
              </a:lnSpc>
              <a:spcBef>
                <a:spcPts val="0"/>
              </a:spcBef>
              <a:spcAft>
                <a:spcPts val="500"/>
              </a:spcAft>
              <a:buClr>
                <a:schemeClr val="dk1"/>
              </a:buClr>
              <a:buSzPts val="1100"/>
              <a:buFont typeface="Arial"/>
              <a:buNone/>
            </a:pPr>
            <a:r>
              <a:rPr b="1" i="0" lang="en-GB" sz="1200" u="none" cap="none" strike="noStrike">
                <a:solidFill>
                  <a:schemeClr val="lt1"/>
                </a:solidFill>
                <a:latin typeface="Roboto"/>
                <a:ea typeface="Roboto"/>
                <a:cs typeface="Roboto"/>
                <a:sym typeface="Roboto"/>
              </a:rPr>
              <a:t>Regressive lobby groups</a:t>
            </a:r>
            <a:endParaRPr b="1" i="0" sz="1200" u="none" cap="none" strike="noStrike">
              <a:solidFill>
                <a:schemeClr val="lt1"/>
              </a:solidFill>
              <a:latin typeface="Roboto"/>
              <a:ea typeface="Roboto"/>
              <a:cs typeface="Roboto"/>
              <a:sym typeface="Roboto"/>
            </a:endParaRPr>
          </a:p>
        </p:txBody>
      </p:sp>
      <p:sp>
        <p:nvSpPr>
          <p:cNvPr id="442" name="Google Shape;442;p28"/>
          <p:cNvSpPr txBox="1"/>
          <p:nvPr/>
        </p:nvSpPr>
        <p:spPr>
          <a:xfrm>
            <a:off x="533400" y="457200"/>
            <a:ext cx="1447800" cy="3962400"/>
          </a:xfrm>
          <a:prstGeom prst="rect">
            <a:avLst/>
          </a:prstGeom>
          <a:noFill/>
          <a:ln>
            <a:noFill/>
          </a:ln>
        </p:spPr>
        <p:txBody>
          <a:bodyPr anchorCtr="0" anchor="t" bIns="0" lIns="0" spcFirstLastPara="1" rIns="0" wrap="square" tIns="0">
            <a:noAutofit/>
          </a:bodyPr>
          <a:lstStyle/>
          <a:p>
            <a:pPr indent="0" lvl="0" marL="0" marR="0" rtl="0" algn="l">
              <a:lnSpc>
                <a:spcPct val="114000"/>
              </a:lnSpc>
              <a:spcBef>
                <a:spcPts val="0"/>
              </a:spcBef>
              <a:spcAft>
                <a:spcPts val="0"/>
              </a:spcAft>
              <a:buClr>
                <a:schemeClr val="dk1"/>
              </a:buClr>
              <a:buSzPts val="1100"/>
              <a:buFont typeface="Arial"/>
              <a:buNone/>
            </a:pPr>
            <a:r>
              <a:rPr b="1" i="0" lang="en-GB" sz="2100" u="none" cap="none" strike="noStrike">
                <a:solidFill>
                  <a:schemeClr val="dk1"/>
                </a:solidFill>
                <a:latin typeface="Roboto"/>
                <a:ea typeface="Roboto"/>
                <a:cs typeface="Roboto"/>
                <a:sym typeface="Roboto"/>
              </a:rPr>
              <a:t>Networks</a:t>
            </a:r>
            <a:endParaRPr b="1" i="0" sz="2100" u="none" cap="none" strike="noStrike">
              <a:solidFill>
                <a:schemeClr val="dk1"/>
              </a:solidFill>
              <a:latin typeface="Roboto"/>
              <a:ea typeface="Roboto"/>
              <a:cs typeface="Roboto"/>
              <a:sym typeface="Roboto"/>
            </a:endParaRPr>
          </a:p>
          <a:p>
            <a:pPr indent="0" lvl="0" marL="0" marR="0" rtl="0" algn="l">
              <a:lnSpc>
                <a:spcPct val="114000"/>
              </a:lnSpc>
              <a:spcBef>
                <a:spcPts val="700"/>
              </a:spcBef>
              <a:spcAft>
                <a:spcPts val="0"/>
              </a:spcAft>
              <a:buClr>
                <a:schemeClr val="dk1"/>
              </a:buClr>
              <a:buSzPts val="1100"/>
              <a:buFont typeface="Arial"/>
              <a:buNone/>
            </a:pPr>
            <a:r>
              <a:rPr b="0" i="0" lang="en-GB" sz="1300" u="none" cap="none" strike="noStrike">
                <a:solidFill>
                  <a:schemeClr val="dk1"/>
                </a:solidFill>
                <a:latin typeface="Roboto Light"/>
                <a:ea typeface="Roboto Light"/>
                <a:cs typeface="Roboto Light"/>
                <a:sym typeface="Roboto Light"/>
              </a:rPr>
              <a:t>What relationships does the business hold - with its customers, suppliers, staff, governments, communities and partners?</a:t>
            </a:r>
            <a:endParaRPr b="0" i="0" sz="1300" u="none" cap="none" strike="noStrike">
              <a:solidFill>
                <a:schemeClr val="dk1"/>
              </a:solidFill>
              <a:latin typeface="Roboto Light"/>
              <a:ea typeface="Roboto Light"/>
              <a:cs typeface="Roboto Light"/>
              <a:sym typeface="Roboto Light"/>
            </a:endParaRPr>
          </a:p>
          <a:p>
            <a:pPr indent="0" lvl="0" marL="0" marR="0" rtl="0" algn="l">
              <a:lnSpc>
                <a:spcPct val="114000"/>
              </a:lnSpc>
              <a:spcBef>
                <a:spcPts val="700"/>
              </a:spcBef>
              <a:spcAft>
                <a:spcPts val="0"/>
              </a:spcAft>
              <a:buClr>
                <a:schemeClr val="dk1"/>
              </a:buClr>
              <a:buSzPts val="1100"/>
              <a:buFont typeface="Arial"/>
              <a:buNone/>
            </a:pPr>
            <a:r>
              <a:rPr b="0" i="0" lang="en-GB" sz="1300" u="none" cap="none" strike="noStrike">
                <a:solidFill>
                  <a:schemeClr val="dk1"/>
                </a:solidFill>
                <a:latin typeface="Roboto Light"/>
                <a:ea typeface="Roboto Light"/>
                <a:cs typeface="Roboto Light"/>
                <a:sym typeface="Roboto Light"/>
              </a:rPr>
              <a:t>What new connections does it need to create?</a:t>
            </a:r>
            <a:endParaRPr b="0" i="0" sz="1300" u="none" cap="none" strike="noStrike">
              <a:solidFill>
                <a:schemeClr val="dk1"/>
              </a:solidFill>
              <a:latin typeface="Roboto Light"/>
              <a:ea typeface="Roboto Light"/>
              <a:cs typeface="Roboto Light"/>
              <a:sym typeface="Roboto Light"/>
            </a:endParaRPr>
          </a:p>
          <a:p>
            <a:pPr indent="0" lvl="0" marL="0" marR="0" rtl="0" algn="l">
              <a:lnSpc>
                <a:spcPct val="114000"/>
              </a:lnSpc>
              <a:spcBef>
                <a:spcPts val="700"/>
              </a:spcBef>
              <a:spcAft>
                <a:spcPts val="700"/>
              </a:spcAft>
              <a:buClr>
                <a:schemeClr val="dk1"/>
              </a:buClr>
              <a:buSzPts val="1100"/>
              <a:buFont typeface="Arial"/>
              <a:buNone/>
            </a:pPr>
            <a:r>
              <a:rPr b="0" i="0" lang="en-GB" sz="1300" u="none" cap="none" strike="noStrike">
                <a:solidFill>
                  <a:schemeClr val="dk1"/>
                </a:solidFill>
                <a:latin typeface="Roboto Light"/>
                <a:ea typeface="Roboto Light"/>
                <a:cs typeface="Roboto Light"/>
                <a:sym typeface="Roboto Light"/>
              </a:rPr>
              <a:t>What outdated relationships must now be left behind? </a:t>
            </a:r>
            <a:endParaRPr b="0" i="0" sz="1300" u="none" cap="none" strike="noStrike">
              <a:solidFill>
                <a:schemeClr val="dk1"/>
              </a:solidFill>
              <a:latin typeface="Roboto Light"/>
              <a:ea typeface="Roboto Light"/>
              <a:cs typeface="Roboto Light"/>
              <a:sym typeface="Roboto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cxnSp>
        <p:nvCxnSpPr>
          <p:cNvPr id="448" name="Google Shape;448;p29"/>
          <p:cNvCxnSpPr/>
          <p:nvPr/>
        </p:nvCxnSpPr>
        <p:spPr>
          <a:xfrm flipH="1">
            <a:off x="5556900" y="1295400"/>
            <a:ext cx="5700" cy="3845400"/>
          </a:xfrm>
          <a:prstGeom prst="straightConnector1">
            <a:avLst/>
          </a:prstGeom>
          <a:noFill/>
          <a:ln cap="flat" cmpd="sng" w="76200">
            <a:solidFill>
              <a:srgbClr val="F4D324"/>
            </a:solidFill>
            <a:prstDash val="solid"/>
            <a:round/>
            <a:headEnd len="sm" w="sm" type="none"/>
            <a:tailEnd len="sm" w="sm" type="none"/>
          </a:ln>
        </p:spPr>
      </p:cxnSp>
      <p:grpSp>
        <p:nvGrpSpPr>
          <p:cNvPr id="449" name="Google Shape;449;p29"/>
          <p:cNvGrpSpPr/>
          <p:nvPr/>
        </p:nvGrpSpPr>
        <p:grpSpPr>
          <a:xfrm>
            <a:off x="5029200" y="1447800"/>
            <a:ext cx="1066800" cy="304800"/>
            <a:chOff x="4953000" y="1524000"/>
            <a:chExt cx="1066800" cy="304800"/>
          </a:xfrm>
        </p:grpSpPr>
        <p:sp>
          <p:nvSpPr>
            <p:cNvPr id="450" name="Google Shape;450;p29"/>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451" name="Google Shape;451;p29"/>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Roboto"/>
                  <a:ea typeface="Roboto"/>
                  <a:cs typeface="Roboto"/>
                  <a:sym typeface="Roboto"/>
                </a:rPr>
                <a:t>Purpose</a:t>
              </a:r>
              <a:endParaRPr b="1" i="0" sz="1100" u="none" cap="none" strike="noStrike">
                <a:solidFill>
                  <a:schemeClr val="lt1"/>
                </a:solidFill>
                <a:latin typeface="Roboto"/>
                <a:ea typeface="Roboto"/>
                <a:cs typeface="Roboto"/>
                <a:sym typeface="Roboto"/>
              </a:endParaRPr>
            </a:p>
          </p:txBody>
        </p:sp>
        <p:sp>
          <p:nvSpPr>
            <p:cNvPr id="452" name="Google Shape;452;p29"/>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grpSp>
      <p:grpSp>
        <p:nvGrpSpPr>
          <p:cNvPr id="453" name="Google Shape;453;p29"/>
          <p:cNvGrpSpPr/>
          <p:nvPr/>
        </p:nvGrpSpPr>
        <p:grpSpPr>
          <a:xfrm>
            <a:off x="5029200" y="1905000"/>
            <a:ext cx="1066800" cy="304800"/>
            <a:chOff x="4953000" y="1524000"/>
            <a:chExt cx="1066800" cy="304800"/>
          </a:xfrm>
        </p:grpSpPr>
        <p:sp>
          <p:nvSpPr>
            <p:cNvPr id="454" name="Google Shape;454;p29"/>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455" name="Google Shape;455;p29"/>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Roboto"/>
                  <a:ea typeface="Roboto"/>
                  <a:cs typeface="Roboto"/>
                  <a:sym typeface="Roboto"/>
                </a:rPr>
                <a:t>Networks</a:t>
              </a:r>
              <a:endParaRPr b="1" i="0" sz="1100" u="none" cap="none" strike="noStrike">
                <a:solidFill>
                  <a:schemeClr val="lt1"/>
                </a:solidFill>
                <a:latin typeface="Roboto"/>
                <a:ea typeface="Roboto"/>
                <a:cs typeface="Roboto"/>
                <a:sym typeface="Roboto"/>
              </a:endParaRPr>
            </a:p>
          </p:txBody>
        </p:sp>
        <p:sp>
          <p:nvSpPr>
            <p:cNvPr id="456" name="Google Shape;456;p29"/>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457" name="Google Shape;457;p29"/>
          <p:cNvGrpSpPr/>
          <p:nvPr/>
        </p:nvGrpSpPr>
        <p:grpSpPr>
          <a:xfrm>
            <a:off x="5029200" y="2362200"/>
            <a:ext cx="1066800" cy="304800"/>
            <a:chOff x="4953000" y="1524000"/>
            <a:chExt cx="1066800" cy="304800"/>
          </a:xfrm>
        </p:grpSpPr>
        <p:sp>
          <p:nvSpPr>
            <p:cNvPr id="458" name="Google Shape;458;p29"/>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459" name="Google Shape;459;p29"/>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Roboto"/>
                  <a:ea typeface="Roboto"/>
                  <a:cs typeface="Roboto"/>
                  <a:sym typeface="Roboto"/>
                </a:rPr>
                <a:t>Governance</a:t>
              </a:r>
              <a:endParaRPr b="1" i="0" sz="1100" u="none" cap="none" strike="noStrike">
                <a:solidFill>
                  <a:schemeClr val="dk1"/>
                </a:solidFill>
                <a:latin typeface="Roboto"/>
                <a:ea typeface="Roboto"/>
                <a:cs typeface="Roboto"/>
                <a:sym typeface="Roboto"/>
              </a:endParaRPr>
            </a:p>
          </p:txBody>
        </p:sp>
        <p:sp>
          <p:nvSpPr>
            <p:cNvPr id="460" name="Google Shape;460;p29"/>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461" name="Google Shape;461;p29"/>
          <p:cNvGrpSpPr/>
          <p:nvPr/>
        </p:nvGrpSpPr>
        <p:grpSpPr>
          <a:xfrm>
            <a:off x="5029200" y="2819400"/>
            <a:ext cx="1066800" cy="304800"/>
            <a:chOff x="4953000" y="1524000"/>
            <a:chExt cx="1066800" cy="304800"/>
          </a:xfrm>
        </p:grpSpPr>
        <p:sp>
          <p:nvSpPr>
            <p:cNvPr id="462" name="Google Shape;462;p29"/>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463" name="Google Shape;463;p29"/>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Roboto"/>
                  <a:ea typeface="Roboto"/>
                  <a:cs typeface="Roboto"/>
                  <a:sym typeface="Roboto"/>
                </a:rPr>
                <a:t>Ownership</a:t>
              </a:r>
              <a:endParaRPr b="1" i="0" sz="1100" u="none" cap="none" strike="noStrike">
                <a:solidFill>
                  <a:schemeClr val="lt1"/>
                </a:solidFill>
                <a:latin typeface="Roboto"/>
                <a:ea typeface="Roboto"/>
                <a:cs typeface="Roboto"/>
                <a:sym typeface="Roboto"/>
              </a:endParaRPr>
            </a:p>
          </p:txBody>
        </p:sp>
        <p:sp>
          <p:nvSpPr>
            <p:cNvPr id="464" name="Google Shape;464;p29"/>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465" name="Google Shape;465;p29"/>
          <p:cNvGrpSpPr/>
          <p:nvPr/>
        </p:nvGrpSpPr>
        <p:grpSpPr>
          <a:xfrm>
            <a:off x="5029200" y="3276600"/>
            <a:ext cx="1066800" cy="304800"/>
            <a:chOff x="4953000" y="1524000"/>
            <a:chExt cx="1066800" cy="304800"/>
          </a:xfrm>
        </p:grpSpPr>
        <p:sp>
          <p:nvSpPr>
            <p:cNvPr id="466" name="Google Shape;466;p29"/>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467" name="Google Shape;467;p29"/>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Roboto"/>
                  <a:ea typeface="Roboto"/>
                  <a:cs typeface="Roboto"/>
                  <a:sym typeface="Roboto"/>
                </a:rPr>
                <a:t>Finance</a:t>
              </a:r>
              <a:endParaRPr b="1" i="0" sz="1100" u="none" cap="none" strike="noStrike">
                <a:solidFill>
                  <a:schemeClr val="lt1"/>
                </a:solidFill>
                <a:latin typeface="Roboto"/>
                <a:ea typeface="Roboto"/>
                <a:cs typeface="Roboto"/>
                <a:sym typeface="Roboto"/>
              </a:endParaRPr>
            </a:p>
          </p:txBody>
        </p:sp>
        <p:sp>
          <p:nvSpPr>
            <p:cNvPr id="468" name="Google Shape;468;p29"/>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469" name="Google Shape;469;p29"/>
          <p:cNvGrpSpPr/>
          <p:nvPr/>
        </p:nvGrpSpPr>
        <p:grpSpPr>
          <a:xfrm>
            <a:off x="2667000" y="533400"/>
            <a:ext cx="1981200" cy="457200"/>
            <a:chOff x="2514600" y="-609600"/>
            <a:chExt cx="1981200" cy="457200"/>
          </a:xfrm>
        </p:grpSpPr>
        <p:sp>
          <p:nvSpPr>
            <p:cNvPr id="470" name="Google Shape;470;p29"/>
            <p:cNvSpPr txBox="1"/>
            <p:nvPr/>
          </p:nvSpPr>
          <p:spPr>
            <a:xfrm>
              <a:off x="3429000" y="-533400"/>
              <a:ext cx="1066800" cy="3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n-GB" sz="900" u="none" cap="none" strike="noStrike">
                  <a:solidFill>
                    <a:schemeClr val="dk1"/>
                  </a:solidFill>
                  <a:latin typeface="Roboto"/>
                  <a:ea typeface="Roboto"/>
                  <a:cs typeface="Roboto"/>
                  <a:sym typeface="Roboto"/>
                </a:rPr>
                <a:t>Degenerative</a:t>
              </a:r>
              <a:endParaRPr b="1" i="0" sz="9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b="1" i="0" lang="en-GB" sz="900" u="none" cap="none" strike="noStrike">
                  <a:solidFill>
                    <a:schemeClr val="dk1"/>
                  </a:solidFill>
                  <a:latin typeface="Roboto"/>
                  <a:ea typeface="Roboto"/>
                  <a:cs typeface="Roboto"/>
                  <a:sym typeface="Roboto"/>
                </a:rPr>
                <a:t>and divisive</a:t>
              </a:r>
              <a:endParaRPr b="1" i="0" sz="900" u="none" cap="none" strike="noStrike">
                <a:solidFill>
                  <a:schemeClr val="dk1"/>
                </a:solidFill>
                <a:latin typeface="Roboto"/>
                <a:ea typeface="Roboto"/>
                <a:cs typeface="Roboto"/>
                <a:sym typeface="Roboto"/>
              </a:endParaRPr>
            </a:p>
          </p:txBody>
        </p:sp>
        <p:pic>
          <p:nvPicPr>
            <p:cNvPr id="471" name="Google Shape;471;p29"/>
            <p:cNvPicPr preferRelativeResize="0"/>
            <p:nvPr/>
          </p:nvPicPr>
          <p:blipFill rotWithShape="1">
            <a:blip r:embed="rId3">
              <a:alphaModFix/>
            </a:blip>
            <a:srcRect b="0" l="19997" r="20003" t="0"/>
            <a:stretch/>
          </p:blipFill>
          <p:spPr>
            <a:xfrm>
              <a:off x="2514600" y="-609600"/>
              <a:ext cx="457199" cy="457200"/>
            </a:xfrm>
            <a:prstGeom prst="rect">
              <a:avLst/>
            </a:prstGeom>
            <a:noFill/>
            <a:ln>
              <a:noFill/>
            </a:ln>
          </p:spPr>
        </p:pic>
        <p:pic>
          <p:nvPicPr>
            <p:cNvPr id="472" name="Google Shape;472;p29"/>
            <p:cNvPicPr preferRelativeResize="0"/>
            <p:nvPr/>
          </p:nvPicPr>
          <p:blipFill rotWithShape="1">
            <a:blip r:embed="rId4">
              <a:alphaModFix/>
            </a:blip>
            <a:srcRect b="0" l="19997" r="20003" t="0"/>
            <a:stretch/>
          </p:blipFill>
          <p:spPr>
            <a:xfrm>
              <a:off x="2888582" y="-609600"/>
              <a:ext cx="457201" cy="457200"/>
            </a:xfrm>
            <a:prstGeom prst="rect">
              <a:avLst/>
            </a:prstGeom>
            <a:noFill/>
            <a:ln>
              <a:noFill/>
            </a:ln>
          </p:spPr>
        </p:pic>
      </p:grpSp>
      <p:grpSp>
        <p:nvGrpSpPr>
          <p:cNvPr id="473" name="Google Shape;473;p29"/>
          <p:cNvGrpSpPr/>
          <p:nvPr/>
        </p:nvGrpSpPr>
        <p:grpSpPr>
          <a:xfrm>
            <a:off x="6553200" y="533400"/>
            <a:ext cx="1905000" cy="457200"/>
            <a:chOff x="7239000" y="-609600"/>
            <a:chExt cx="1905000" cy="457200"/>
          </a:xfrm>
        </p:grpSpPr>
        <p:pic>
          <p:nvPicPr>
            <p:cNvPr id="474" name="Google Shape;474;p29"/>
            <p:cNvPicPr preferRelativeResize="0"/>
            <p:nvPr/>
          </p:nvPicPr>
          <p:blipFill rotWithShape="1">
            <a:blip r:embed="rId5">
              <a:alphaModFix/>
            </a:blip>
            <a:srcRect b="0" l="19997" r="20003" t="0"/>
            <a:stretch/>
          </p:blipFill>
          <p:spPr>
            <a:xfrm>
              <a:off x="8711325" y="-609600"/>
              <a:ext cx="432675" cy="457200"/>
            </a:xfrm>
            <a:prstGeom prst="rect">
              <a:avLst/>
            </a:prstGeom>
            <a:noFill/>
            <a:ln>
              <a:noFill/>
            </a:ln>
          </p:spPr>
        </p:pic>
        <p:sp>
          <p:nvSpPr>
            <p:cNvPr id="475" name="Google Shape;475;p29"/>
            <p:cNvSpPr txBox="1"/>
            <p:nvPr/>
          </p:nvSpPr>
          <p:spPr>
            <a:xfrm>
              <a:off x="7239000" y="-533400"/>
              <a:ext cx="914400" cy="304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SzPts val="1100"/>
                <a:buFont typeface="Arial"/>
                <a:buNone/>
              </a:pPr>
              <a:r>
                <a:rPr b="1" i="0" lang="en-GB" sz="900" u="none" cap="none" strike="noStrike">
                  <a:solidFill>
                    <a:schemeClr val="dk1"/>
                  </a:solidFill>
                  <a:latin typeface="Roboto"/>
                  <a:ea typeface="Roboto"/>
                  <a:cs typeface="Roboto"/>
                  <a:sym typeface="Roboto"/>
                </a:rPr>
                <a:t>Regenerative</a:t>
              </a:r>
              <a:br>
                <a:rPr b="1" i="0" lang="en-GB" sz="900" u="none" cap="none" strike="noStrike">
                  <a:solidFill>
                    <a:schemeClr val="dk1"/>
                  </a:solidFill>
                  <a:latin typeface="Roboto"/>
                  <a:ea typeface="Roboto"/>
                  <a:cs typeface="Roboto"/>
                  <a:sym typeface="Roboto"/>
                </a:rPr>
              </a:br>
              <a:r>
                <a:rPr b="1" i="0" lang="en-GB" sz="900" u="none" cap="none" strike="noStrike">
                  <a:solidFill>
                    <a:schemeClr val="dk1"/>
                  </a:solidFill>
                  <a:latin typeface="Roboto"/>
                  <a:ea typeface="Roboto"/>
                  <a:cs typeface="Roboto"/>
                  <a:sym typeface="Roboto"/>
                </a:rPr>
                <a:t>and distributive</a:t>
              </a:r>
              <a:endParaRPr b="1" i="0" sz="900" u="none" cap="none" strike="noStrike">
                <a:solidFill>
                  <a:schemeClr val="dk1"/>
                </a:solidFill>
                <a:latin typeface="Roboto"/>
                <a:ea typeface="Roboto"/>
                <a:cs typeface="Roboto"/>
                <a:sym typeface="Roboto"/>
              </a:endParaRPr>
            </a:p>
          </p:txBody>
        </p:sp>
        <p:pic>
          <p:nvPicPr>
            <p:cNvPr id="476" name="Google Shape;476;p29"/>
            <p:cNvPicPr preferRelativeResize="0"/>
            <p:nvPr/>
          </p:nvPicPr>
          <p:blipFill rotWithShape="1">
            <a:blip r:embed="rId6">
              <a:alphaModFix/>
            </a:blip>
            <a:srcRect b="0" l="10000" r="10000" t="0"/>
            <a:stretch/>
          </p:blipFill>
          <p:spPr>
            <a:xfrm>
              <a:off x="8243572" y="-558500"/>
              <a:ext cx="473332" cy="354999"/>
            </a:xfrm>
            <a:prstGeom prst="rect">
              <a:avLst/>
            </a:prstGeom>
            <a:noFill/>
            <a:ln>
              <a:noFill/>
            </a:ln>
          </p:spPr>
        </p:pic>
      </p:grpSp>
      <p:pic>
        <p:nvPicPr>
          <p:cNvPr descr="A picture containing icon&#10;&#10;Description automatically generated" id="477" name="Google Shape;477;p29"/>
          <p:cNvPicPr preferRelativeResize="0"/>
          <p:nvPr/>
        </p:nvPicPr>
        <p:blipFill rotWithShape="1">
          <a:blip r:embed="rId7">
            <a:alphaModFix/>
          </a:blip>
          <a:srcRect b="0" l="0" r="0" t="0"/>
          <a:stretch/>
        </p:blipFill>
        <p:spPr>
          <a:xfrm>
            <a:off x="170347" y="4572000"/>
            <a:ext cx="918106" cy="497808"/>
          </a:xfrm>
          <a:prstGeom prst="rect">
            <a:avLst/>
          </a:prstGeom>
          <a:noFill/>
          <a:ln>
            <a:noFill/>
          </a:ln>
        </p:spPr>
      </p:pic>
      <p:sp>
        <p:nvSpPr>
          <p:cNvPr id="478" name="Google Shape;478;p29"/>
          <p:cNvSpPr txBox="1"/>
          <p:nvPr/>
        </p:nvSpPr>
        <p:spPr>
          <a:xfrm>
            <a:off x="6477000" y="2895600"/>
            <a:ext cx="2127900" cy="1828800"/>
          </a:xfrm>
          <a:prstGeom prst="rect">
            <a:avLst/>
          </a:prstGeom>
          <a:noFill/>
          <a:ln>
            <a:noFill/>
          </a:ln>
        </p:spPr>
        <p:txBody>
          <a:bodyPr anchorCtr="0" anchor="t" bIns="0" lIns="0" spcFirstLastPara="1" rIns="0" wrap="square" tIns="0">
            <a:noAutofit/>
          </a:bodyPr>
          <a:lstStyle/>
          <a:p>
            <a:pPr indent="0" lvl="0" marL="0" marR="0" rtl="0" algn="l">
              <a:lnSpc>
                <a:spcPct val="114000"/>
              </a:lnSpc>
              <a:spcBef>
                <a:spcPts val="0"/>
              </a:spcBef>
              <a:spcAft>
                <a:spcPts val="500"/>
              </a:spcAft>
              <a:buClr>
                <a:srgbClr val="000000"/>
              </a:buClr>
              <a:buSzPts val="1100"/>
              <a:buFont typeface="Arial"/>
              <a:buNone/>
            </a:pPr>
            <a:r>
              <a:rPr b="0" i="0" lang="en-GB" sz="1100" u="none" cap="none" strike="noStrike">
                <a:solidFill>
                  <a:schemeClr val="dk1"/>
                </a:solidFill>
                <a:latin typeface="Roboto"/>
                <a:ea typeface="Roboto"/>
                <a:cs typeface="Roboto"/>
                <a:sym typeface="Roboto"/>
              </a:rPr>
              <a:t>Example </a:t>
            </a:r>
            <a:r>
              <a:rPr b="1" i="0" lang="en-GB" sz="1100" u="none" cap="none" strike="noStrike">
                <a:solidFill>
                  <a:schemeClr val="dk1"/>
                </a:solidFill>
                <a:latin typeface="Roboto"/>
                <a:ea typeface="Roboto"/>
                <a:cs typeface="Roboto"/>
                <a:sym typeface="Roboto"/>
              </a:rPr>
              <a:t>Riversimple</a:t>
            </a:r>
            <a:endParaRPr b="1" i="0" sz="1100" u="none" cap="none" strike="noStrike">
              <a:solidFill>
                <a:schemeClr val="dk1"/>
              </a:solidFill>
              <a:latin typeface="Roboto"/>
              <a:ea typeface="Roboto"/>
              <a:cs typeface="Roboto"/>
              <a:sym typeface="Roboto"/>
            </a:endParaRPr>
          </a:p>
        </p:txBody>
      </p:sp>
      <p:sp>
        <p:nvSpPr>
          <p:cNvPr id="479" name="Google Shape;479;p29"/>
          <p:cNvSpPr txBox="1"/>
          <p:nvPr/>
        </p:nvSpPr>
        <p:spPr>
          <a:xfrm>
            <a:off x="2514600" y="1066800"/>
            <a:ext cx="2133600" cy="304800"/>
          </a:xfrm>
          <a:prstGeom prst="rect">
            <a:avLst/>
          </a:prstGeom>
          <a:solidFill>
            <a:srgbClr val="BFBFBF"/>
          </a:solidFill>
          <a:ln cap="flat" cmpd="sng" w="9525">
            <a:solidFill>
              <a:srgbClr val="BFBFBF"/>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4000"/>
              </a:lnSpc>
              <a:spcBef>
                <a:spcPts val="0"/>
              </a:spcBef>
              <a:spcAft>
                <a:spcPts val="500"/>
              </a:spcAft>
              <a:buClr>
                <a:schemeClr val="dk1"/>
              </a:buClr>
              <a:buSzPts val="1100"/>
              <a:buFont typeface="Arial"/>
              <a:buNone/>
            </a:pPr>
            <a:r>
              <a:rPr b="1" i="0" lang="en-GB" sz="1000" u="none" cap="none" strike="noStrike">
                <a:solidFill>
                  <a:schemeClr val="dk1"/>
                </a:solidFill>
                <a:latin typeface="Roboto"/>
                <a:ea typeface="Roboto"/>
                <a:cs typeface="Roboto"/>
                <a:sym typeface="Roboto"/>
              </a:rPr>
              <a:t>Governance in service of finance</a:t>
            </a:r>
            <a:endParaRPr b="1" i="0" sz="1000" u="none" cap="none" strike="noStrike">
              <a:solidFill>
                <a:schemeClr val="dk1"/>
              </a:solidFill>
              <a:latin typeface="Roboto"/>
              <a:ea typeface="Roboto"/>
              <a:cs typeface="Roboto"/>
              <a:sym typeface="Roboto"/>
            </a:endParaRPr>
          </a:p>
        </p:txBody>
      </p:sp>
      <p:sp>
        <p:nvSpPr>
          <p:cNvPr id="480" name="Google Shape;480;p29"/>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sp>
        <p:nvSpPr>
          <p:cNvPr id="481" name="Google Shape;481;p29"/>
          <p:cNvSpPr txBox="1"/>
          <p:nvPr/>
        </p:nvSpPr>
        <p:spPr>
          <a:xfrm>
            <a:off x="6477000" y="1066800"/>
            <a:ext cx="2133600" cy="304800"/>
          </a:xfrm>
          <a:prstGeom prst="rect">
            <a:avLst/>
          </a:prstGeom>
          <a:solidFill>
            <a:srgbClr val="BFBFBF"/>
          </a:solidFill>
          <a:ln cap="flat" cmpd="sng" w="9525">
            <a:solidFill>
              <a:srgbClr val="BFBFBF"/>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4000"/>
              </a:lnSpc>
              <a:spcBef>
                <a:spcPts val="0"/>
              </a:spcBef>
              <a:spcAft>
                <a:spcPts val="500"/>
              </a:spcAft>
              <a:buClr>
                <a:schemeClr val="dk1"/>
              </a:buClr>
              <a:buSzPts val="1100"/>
              <a:buFont typeface="Arial"/>
              <a:buNone/>
            </a:pPr>
            <a:r>
              <a:rPr b="1" i="0" lang="en-GB" sz="1000" u="none" cap="none" strike="noStrike">
                <a:solidFill>
                  <a:schemeClr val="dk1"/>
                </a:solidFill>
                <a:latin typeface="Roboto"/>
                <a:ea typeface="Roboto"/>
                <a:cs typeface="Roboto"/>
                <a:sym typeface="Roboto"/>
              </a:rPr>
              <a:t>Governance in service of purpose</a:t>
            </a:r>
            <a:endParaRPr b="1" i="0" sz="1000" u="none" cap="none" strike="noStrike">
              <a:solidFill>
                <a:schemeClr val="dk1"/>
              </a:solidFill>
              <a:latin typeface="Roboto"/>
              <a:ea typeface="Roboto"/>
              <a:cs typeface="Roboto"/>
              <a:sym typeface="Roboto"/>
            </a:endParaRPr>
          </a:p>
        </p:txBody>
      </p:sp>
      <p:pic>
        <p:nvPicPr>
          <p:cNvPr id="482" name="Google Shape;482;p29"/>
          <p:cNvPicPr preferRelativeResize="0"/>
          <p:nvPr/>
        </p:nvPicPr>
        <p:blipFill rotWithShape="1">
          <a:blip r:embed="rId8">
            <a:alphaModFix/>
          </a:blip>
          <a:srcRect b="0" l="0" r="0" t="0"/>
          <a:stretch/>
        </p:blipFill>
        <p:spPr>
          <a:xfrm>
            <a:off x="6266088" y="1396475"/>
            <a:ext cx="2535012" cy="1299100"/>
          </a:xfrm>
          <a:prstGeom prst="rect">
            <a:avLst/>
          </a:prstGeom>
          <a:noFill/>
          <a:ln>
            <a:noFill/>
          </a:ln>
        </p:spPr>
      </p:pic>
      <p:pic>
        <p:nvPicPr>
          <p:cNvPr id="483" name="Google Shape;483;p29"/>
          <p:cNvPicPr preferRelativeResize="0"/>
          <p:nvPr/>
        </p:nvPicPr>
        <p:blipFill rotWithShape="1">
          <a:blip r:embed="rId9">
            <a:alphaModFix/>
          </a:blip>
          <a:srcRect b="0" l="0" r="0" t="2248"/>
          <a:stretch/>
        </p:blipFill>
        <p:spPr>
          <a:xfrm>
            <a:off x="2502948" y="1371600"/>
            <a:ext cx="2145250" cy="1371599"/>
          </a:xfrm>
          <a:prstGeom prst="rect">
            <a:avLst/>
          </a:prstGeom>
          <a:noFill/>
          <a:ln>
            <a:noFill/>
          </a:ln>
        </p:spPr>
      </p:pic>
      <p:sp>
        <p:nvSpPr>
          <p:cNvPr id="484" name="Google Shape;484;p29"/>
          <p:cNvSpPr txBox="1"/>
          <p:nvPr/>
        </p:nvSpPr>
        <p:spPr>
          <a:xfrm>
            <a:off x="533400" y="457200"/>
            <a:ext cx="1447800" cy="3962400"/>
          </a:xfrm>
          <a:prstGeom prst="rect">
            <a:avLst/>
          </a:prstGeom>
          <a:noFill/>
          <a:ln>
            <a:noFill/>
          </a:ln>
        </p:spPr>
        <p:txBody>
          <a:bodyPr anchorCtr="0" anchor="t" bIns="0" lIns="0" spcFirstLastPara="1" rIns="0" wrap="square" tIns="0">
            <a:noAutofit/>
          </a:bodyPr>
          <a:lstStyle/>
          <a:p>
            <a:pPr indent="0" lvl="0" marL="0" marR="0" rtl="0" algn="l">
              <a:lnSpc>
                <a:spcPct val="114000"/>
              </a:lnSpc>
              <a:spcBef>
                <a:spcPts val="0"/>
              </a:spcBef>
              <a:spcAft>
                <a:spcPts val="0"/>
              </a:spcAft>
              <a:buClr>
                <a:schemeClr val="dk1"/>
              </a:buClr>
              <a:buSzPts val="1100"/>
              <a:buFont typeface="Arial"/>
              <a:buNone/>
            </a:pPr>
            <a:r>
              <a:rPr b="1" i="0" lang="en-GB" sz="2100" u="none" cap="none" strike="noStrike">
                <a:solidFill>
                  <a:schemeClr val="dk1"/>
                </a:solidFill>
                <a:latin typeface="Roboto"/>
                <a:ea typeface="Roboto"/>
                <a:cs typeface="Roboto"/>
                <a:sym typeface="Roboto"/>
              </a:rPr>
              <a:t>Governance</a:t>
            </a:r>
            <a:endParaRPr b="1" i="0" sz="2100" u="none" cap="none" strike="noStrike">
              <a:solidFill>
                <a:schemeClr val="dk1"/>
              </a:solidFill>
              <a:latin typeface="Roboto"/>
              <a:ea typeface="Roboto"/>
              <a:cs typeface="Roboto"/>
              <a:sym typeface="Roboto"/>
            </a:endParaRPr>
          </a:p>
          <a:p>
            <a:pPr indent="0" lvl="0" marL="0" marR="0" rtl="0" algn="l">
              <a:lnSpc>
                <a:spcPct val="114000"/>
              </a:lnSpc>
              <a:spcBef>
                <a:spcPts val="700"/>
              </a:spcBef>
              <a:spcAft>
                <a:spcPts val="0"/>
              </a:spcAft>
              <a:buClr>
                <a:schemeClr val="dk1"/>
              </a:buClr>
              <a:buSzPts val="1100"/>
              <a:buFont typeface="Arial"/>
              <a:buNone/>
            </a:pPr>
            <a:r>
              <a:rPr b="0" i="0" lang="en-GB" sz="1300" u="none" cap="none" strike="noStrike">
                <a:solidFill>
                  <a:schemeClr val="dk1"/>
                </a:solidFill>
                <a:latin typeface="Roboto Light"/>
                <a:ea typeface="Roboto Light"/>
                <a:cs typeface="Roboto Light"/>
                <a:sym typeface="Roboto Light"/>
              </a:rPr>
              <a:t>Who is on the board, with a voice in decision-making? </a:t>
            </a:r>
            <a:endParaRPr b="0" i="0" sz="1300" u="none" cap="none" strike="noStrike">
              <a:solidFill>
                <a:schemeClr val="dk1"/>
              </a:solidFill>
              <a:latin typeface="Roboto Light"/>
              <a:ea typeface="Roboto Light"/>
              <a:cs typeface="Roboto Light"/>
              <a:sym typeface="Roboto Light"/>
            </a:endParaRPr>
          </a:p>
          <a:p>
            <a:pPr indent="0" lvl="0" marL="0" marR="0" rtl="0" algn="l">
              <a:lnSpc>
                <a:spcPct val="114000"/>
              </a:lnSpc>
              <a:spcBef>
                <a:spcPts val="700"/>
              </a:spcBef>
              <a:spcAft>
                <a:spcPts val="0"/>
              </a:spcAft>
              <a:buClr>
                <a:schemeClr val="dk1"/>
              </a:buClr>
              <a:buSzPts val="1100"/>
              <a:buFont typeface="Arial"/>
              <a:buNone/>
            </a:pPr>
            <a:r>
              <a:rPr b="0" i="0" lang="en-GB" sz="1300" u="none" cap="none" strike="noStrike">
                <a:solidFill>
                  <a:schemeClr val="dk1"/>
                </a:solidFill>
                <a:latin typeface="Roboto Light"/>
                <a:ea typeface="Roboto Light"/>
                <a:cs typeface="Roboto Light"/>
                <a:sym typeface="Roboto Light"/>
              </a:rPr>
              <a:t>What are the company rules and culture?</a:t>
            </a:r>
            <a:endParaRPr b="0" i="0" sz="1300" u="none" cap="none" strike="noStrike">
              <a:solidFill>
                <a:schemeClr val="dk1"/>
              </a:solidFill>
              <a:latin typeface="Roboto Light"/>
              <a:ea typeface="Roboto Light"/>
              <a:cs typeface="Roboto Light"/>
              <a:sym typeface="Roboto Light"/>
            </a:endParaRPr>
          </a:p>
          <a:p>
            <a:pPr indent="0" lvl="0" marL="0" marR="0" rtl="0" algn="l">
              <a:lnSpc>
                <a:spcPct val="114000"/>
              </a:lnSpc>
              <a:spcBef>
                <a:spcPts val="700"/>
              </a:spcBef>
              <a:spcAft>
                <a:spcPts val="0"/>
              </a:spcAft>
              <a:buClr>
                <a:schemeClr val="dk1"/>
              </a:buClr>
              <a:buSzPts val="1100"/>
              <a:buFont typeface="Arial"/>
              <a:buNone/>
            </a:pPr>
            <a:r>
              <a:rPr b="0" i="0" lang="en-GB" sz="1300" u="none" cap="none" strike="noStrike">
                <a:solidFill>
                  <a:schemeClr val="dk1"/>
                </a:solidFill>
                <a:latin typeface="Roboto Light"/>
                <a:ea typeface="Roboto Light"/>
                <a:cs typeface="Roboto Light"/>
                <a:sym typeface="Roboto Light"/>
              </a:rPr>
              <a:t>What are the metrics of success? </a:t>
            </a:r>
            <a:endParaRPr b="0" i="0" sz="1300" u="none" cap="none" strike="noStrike">
              <a:solidFill>
                <a:schemeClr val="dk1"/>
              </a:solidFill>
              <a:latin typeface="Roboto Light"/>
              <a:ea typeface="Roboto Light"/>
              <a:cs typeface="Roboto Light"/>
              <a:sym typeface="Roboto Light"/>
            </a:endParaRPr>
          </a:p>
          <a:p>
            <a:pPr indent="0" lvl="0" marL="0" marR="0" rtl="0" algn="l">
              <a:lnSpc>
                <a:spcPct val="114000"/>
              </a:lnSpc>
              <a:spcBef>
                <a:spcPts val="700"/>
              </a:spcBef>
              <a:spcAft>
                <a:spcPts val="700"/>
              </a:spcAft>
              <a:buClr>
                <a:schemeClr val="dk1"/>
              </a:buClr>
              <a:buSzPts val="1100"/>
              <a:buFont typeface="Arial"/>
              <a:buNone/>
            </a:pPr>
            <a:r>
              <a:rPr b="0" i="0" lang="en-GB" sz="1300" u="none" cap="none" strike="noStrike">
                <a:solidFill>
                  <a:schemeClr val="dk1"/>
                </a:solidFill>
                <a:latin typeface="Roboto Light"/>
                <a:ea typeface="Roboto Light"/>
                <a:cs typeface="Roboto Light"/>
                <a:sym typeface="Roboto Light"/>
              </a:rPr>
              <a:t>How openly are annual accounts reported?</a:t>
            </a:r>
            <a:endParaRPr b="1" i="0" sz="2100" u="none" cap="none" strike="noStrike">
              <a:solidFill>
                <a:schemeClr val="dk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cxnSp>
        <p:nvCxnSpPr>
          <p:cNvPr id="490" name="Google Shape;490;p30"/>
          <p:cNvCxnSpPr/>
          <p:nvPr/>
        </p:nvCxnSpPr>
        <p:spPr>
          <a:xfrm flipH="1">
            <a:off x="5556900" y="1295400"/>
            <a:ext cx="5700" cy="3845400"/>
          </a:xfrm>
          <a:prstGeom prst="straightConnector1">
            <a:avLst/>
          </a:prstGeom>
          <a:noFill/>
          <a:ln cap="flat" cmpd="sng" w="76200">
            <a:solidFill>
              <a:srgbClr val="F4D324"/>
            </a:solidFill>
            <a:prstDash val="solid"/>
            <a:round/>
            <a:headEnd len="sm" w="sm" type="none"/>
            <a:tailEnd len="sm" w="sm" type="none"/>
          </a:ln>
        </p:spPr>
      </p:cxnSp>
      <p:grpSp>
        <p:nvGrpSpPr>
          <p:cNvPr id="491" name="Google Shape;491;p30"/>
          <p:cNvGrpSpPr/>
          <p:nvPr/>
        </p:nvGrpSpPr>
        <p:grpSpPr>
          <a:xfrm>
            <a:off x="5029200" y="1447800"/>
            <a:ext cx="1066800" cy="304800"/>
            <a:chOff x="4953000" y="1524000"/>
            <a:chExt cx="1066800" cy="304800"/>
          </a:xfrm>
        </p:grpSpPr>
        <p:sp>
          <p:nvSpPr>
            <p:cNvPr id="492" name="Google Shape;492;p30"/>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493" name="Google Shape;493;p30"/>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Roboto"/>
                  <a:ea typeface="Roboto"/>
                  <a:cs typeface="Roboto"/>
                  <a:sym typeface="Roboto"/>
                </a:rPr>
                <a:t>Purpose</a:t>
              </a:r>
              <a:endParaRPr b="1" i="0" sz="1100" u="none" cap="none" strike="noStrike">
                <a:solidFill>
                  <a:schemeClr val="lt1"/>
                </a:solidFill>
                <a:latin typeface="Roboto"/>
                <a:ea typeface="Roboto"/>
                <a:cs typeface="Roboto"/>
                <a:sym typeface="Roboto"/>
              </a:endParaRPr>
            </a:p>
          </p:txBody>
        </p:sp>
        <p:sp>
          <p:nvSpPr>
            <p:cNvPr id="494" name="Google Shape;494;p30"/>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grpSp>
      <p:grpSp>
        <p:nvGrpSpPr>
          <p:cNvPr id="495" name="Google Shape;495;p30"/>
          <p:cNvGrpSpPr/>
          <p:nvPr/>
        </p:nvGrpSpPr>
        <p:grpSpPr>
          <a:xfrm>
            <a:off x="5029200" y="1905000"/>
            <a:ext cx="1066800" cy="304800"/>
            <a:chOff x="4953000" y="1524000"/>
            <a:chExt cx="1066800" cy="304800"/>
          </a:xfrm>
        </p:grpSpPr>
        <p:sp>
          <p:nvSpPr>
            <p:cNvPr id="496" name="Google Shape;496;p30"/>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497" name="Google Shape;497;p30"/>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Roboto"/>
                  <a:ea typeface="Roboto"/>
                  <a:cs typeface="Roboto"/>
                  <a:sym typeface="Roboto"/>
                </a:rPr>
                <a:t>Networks</a:t>
              </a:r>
              <a:endParaRPr b="1" i="0" sz="1100" u="none" cap="none" strike="noStrike">
                <a:solidFill>
                  <a:schemeClr val="lt1"/>
                </a:solidFill>
                <a:latin typeface="Roboto"/>
                <a:ea typeface="Roboto"/>
                <a:cs typeface="Roboto"/>
                <a:sym typeface="Roboto"/>
              </a:endParaRPr>
            </a:p>
          </p:txBody>
        </p:sp>
        <p:sp>
          <p:nvSpPr>
            <p:cNvPr id="498" name="Google Shape;498;p30"/>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499" name="Google Shape;499;p30"/>
          <p:cNvGrpSpPr/>
          <p:nvPr/>
        </p:nvGrpSpPr>
        <p:grpSpPr>
          <a:xfrm>
            <a:off x="5029200" y="2362200"/>
            <a:ext cx="1066800" cy="304800"/>
            <a:chOff x="4953000" y="1524000"/>
            <a:chExt cx="1066800" cy="304800"/>
          </a:xfrm>
        </p:grpSpPr>
        <p:sp>
          <p:nvSpPr>
            <p:cNvPr id="500" name="Google Shape;500;p30"/>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501" name="Google Shape;501;p30"/>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Roboto"/>
                  <a:ea typeface="Roboto"/>
                  <a:cs typeface="Roboto"/>
                  <a:sym typeface="Roboto"/>
                </a:rPr>
                <a:t>Governance</a:t>
              </a:r>
              <a:endParaRPr b="1" i="0" sz="1100" u="none" cap="none" strike="noStrike">
                <a:solidFill>
                  <a:schemeClr val="lt1"/>
                </a:solidFill>
                <a:latin typeface="Roboto"/>
                <a:ea typeface="Roboto"/>
                <a:cs typeface="Roboto"/>
                <a:sym typeface="Roboto"/>
              </a:endParaRPr>
            </a:p>
          </p:txBody>
        </p:sp>
        <p:sp>
          <p:nvSpPr>
            <p:cNvPr id="502" name="Google Shape;502;p30"/>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503" name="Google Shape;503;p30"/>
          <p:cNvGrpSpPr/>
          <p:nvPr/>
        </p:nvGrpSpPr>
        <p:grpSpPr>
          <a:xfrm>
            <a:off x="5029200" y="2819400"/>
            <a:ext cx="1066800" cy="304800"/>
            <a:chOff x="4953000" y="1524000"/>
            <a:chExt cx="1066800" cy="304800"/>
          </a:xfrm>
        </p:grpSpPr>
        <p:sp>
          <p:nvSpPr>
            <p:cNvPr id="504" name="Google Shape;504;p30"/>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505" name="Google Shape;505;p30"/>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Roboto"/>
                  <a:ea typeface="Roboto"/>
                  <a:cs typeface="Roboto"/>
                  <a:sym typeface="Roboto"/>
                </a:rPr>
                <a:t>Ownership</a:t>
              </a:r>
              <a:endParaRPr b="1" i="0" sz="1100" u="none" cap="none" strike="noStrike">
                <a:solidFill>
                  <a:schemeClr val="dk1"/>
                </a:solidFill>
                <a:latin typeface="Roboto"/>
                <a:ea typeface="Roboto"/>
                <a:cs typeface="Roboto"/>
                <a:sym typeface="Roboto"/>
              </a:endParaRPr>
            </a:p>
          </p:txBody>
        </p:sp>
        <p:sp>
          <p:nvSpPr>
            <p:cNvPr id="506" name="Google Shape;506;p30"/>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507" name="Google Shape;507;p30"/>
          <p:cNvGrpSpPr/>
          <p:nvPr/>
        </p:nvGrpSpPr>
        <p:grpSpPr>
          <a:xfrm>
            <a:off x="5029200" y="3276600"/>
            <a:ext cx="1066800" cy="304800"/>
            <a:chOff x="4953000" y="1524000"/>
            <a:chExt cx="1066800" cy="304800"/>
          </a:xfrm>
        </p:grpSpPr>
        <p:sp>
          <p:nvSpPr>
            <p:cNvPr id="508" name="Google Shape;508;p30"/>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509" name="Google Shape;509;p30"/>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Roboto"/>
                  <a:ea typeface="Roboto"/>
                  <a:cs typeface="Roboto"/>
                  <a:sym typeface="Roboto"/>
                </a:rPr>
                <a:t>Finance</a:t>
              </a:r>
              <a:endParaRPr b="1" i="0" sz="1100" u="none" cap="none" strike="noStrike">
                <a:solidFill>
                  <a:schemeClr val="lt1"/>
                </a:solidFill>
                <a:latin typeface="Roboto"/>
                <a:ea typeface="Roboto"/>
                <a:cs typeface="Roboto"/>
                <a:sym typeface="Roboto"/>
              </a:endParaRPr>
            </a:p>
          </p:txBody>
        </p:sp>
        <p:sp>
          <p:nvSpPr>
            <p:cNvPr id="510" name="Google Shape;510;p30"/>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511" name="Google Shape;511;p30"/>
          <p:cNvGrpSpPr/>
          <p:nvPr/>
        </p:nvGrpSpPr>
        <p:grpSpPr>
          <a:xfrm>
            <a:off x="2667000" y="533400"/>
            <a:ext cx="1981200" cy="457200"/>
            <a:chOff x="2514600" y="-609600"/>
            <a:chExt cx="1981200" cy="457200"/>
          </a:xfrm>
        </p:grpSpPr>
        <p:sp>
          <p:nvSpPr>
            <p:cNvPr id="512" name="Google Shape;512;p30"/>
            <p:cNvSpPr txBox="1"/>
            <p:nvPr/>
          </p:nvSpPr>
          <p:spPr>
            <a:xfrm>
              <a:off x="3429000" y="-533400"/>
              <a:ext cx="1066800" cy="3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n-GB" sz="900" u="none" cap="none" strike="noStrike">
                  <a:solidFill>
                    <a:schemeClr val="dk1"/>
                  </a:solidFill>
                  <a:latin typeface="Roboto"/>
                  <a:ea typeface="Roboto"/>
                  <a:cs typeface="Roboto"/>
                  <a:sym typeface="Roboto"/>
                </a:rPr>
                <a:t>Degenerative</a:t>
              </a:r>
              <a:endParaRPr b="1" i="0" sz="9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b="1" i="0" lang="en-GB" sz="900" u="none" cap="none" strike="noStrike">
                  <a:solidFill>
                    <a:schemeClr val="dk1"/>
                  </a:solidFill>
                  <a:latin typeface="Roboto"/>
                  <a:ea typeface="Roboto"/>
                  <a:cs typeface="Roboto"/>
                  <a:sym typeface="Roboto"/>
                </a:rPr>
                <a:t>and divisive</a:t>
              </a:r>
              <a:endParaRPr b="1" i="0" sz="900" u="none" cap="none" strike="noStrike">
                <a:solidFill>
                  <a:schemeClr val="dk1"/>
                </a:solidFill>
                <a:latin typeface="Roboto"/>
                <a:ea typeface="Roboto"/>
                <a:cs typeface="Roboto"/>
                <a:sym typeface="Roboto"/>
              </a:endParaRPr>
            </a:p>
          </p:txBody>
        </p:sp>
        <p:pic>
          <p:nvPicPr>
            <p:cNvPr id="513" name="Google Shape;513;p30"/>
            <p:cNvPicPr preferRelativeResize="0"/>
            <p:nvPr/>
          </p:nvPicPr>
          <p:blipFill rotWithShape="1">
            <a:blip r:embed="rId3">
              <a:alphaModFix/>
            </a:blip>
            <a:srcRect b="0" l="19997" r="20003" t="0"/>
            <a:stretch/>
          </p:blipFill>
          <p:spPr>
            <a:xfrm>
              <a:off x="2514600" y="-609600"/>
              <a:ext cx="457199" cy="457200"/>
            </a:xfrm>
            <a:prstGeom prst="rect">
              <a:avLst/>
            </a:prstGeom>
            <a:noFill/>
            <a:ln>
              <a:noFill/>
            </a:ln>
          </p:spPr>
        </p:pic>
        <p:pic>
          <p:nvPicPr>
            <p:cNvPr id="514" name="Google Shape;514;p30"/>
            <p:cNvPicPr preferRelativeResize="0"/>
            <p:nvPr/>
          </p:nvPicPr>
          <p:blipFill rotWithShape="1">
            <a:blip r:embed="rId4">
              <a:alphaModFix/>
            </a:blip>
            <a:srcRect b="0" l="19997" r="20003" t="0"/>
            <a:stretch/>
          </p:blipFill>
          <p:spPr>
            <a:xfrm>
              <a:off x="2888582" y="-609600"/>
              <a:ext cx="457201" cy="457200"/>
            </a:xfrm>
            <a:prstGeom prst="rect">
              <a:avLst/>
            </a:prstGeom>
            <a:noFill/>
            <a:ln>
              <a:noFill/>
            </a:ln>
          </p:spPr>
        </p:pic>
      </p:grpSp>
      <p:grpSp>
        <p:nvGrpSpPr>
          <p:cNvPr id="515" name="Google Shape;515;p30"/>
          <p:cNvGrpSpPr/>
          <p:nvPr/>
        </p:nvGrpSpPr>
        <p:grpSpPr>
          <a:xfrm>
            <a:off x="6553200" y="533400"/>
            <a:ext cx="1905000" cy="457200"/>
            <a:chOff x="7239000" y="-609600"/>
            <a:chExt cx="1905000" cy="457200"/>
          </a:xfrm>
        </p:grpSpPr>
        <p:pic>
          <p:nvPicPr>
            <p:cNvPr id="516" name="Google Shape;516;p30"/>
            <p:cNvPicPr preferRelativeResize="0"/>
            <p:nvPr/>
          </p:nvPicPr>
          <p:blipFill rotWithShape="1">
            <a:blip r:embed="rId5">
              <a:alphaModFix/>
            </a:blip>
            <a:srcRect b="0" l="19997" r="20003" t="0"/>
            <a:stretch/>
          </p:blipFill>
          <p:spPr>
            <a:xfrm>
              <a:off x="8711325" y="-609600"/>
              <a:ext cx="432675" cy="457200"/>
            </a:xfrm>
            <a:prstGeom prst="rect">
              <a:avLst/>
            </a:prstGeom>
            <a:noFill/>
            <a:ln>
              <a:noFill/>
            </a:ln>
          </p:spPr>
        </p:pic>
        <p:sp>
          <p:nvSpPr>
            <p:cNvPr id="517" name="Google Shape;517;p30"/>
            <p:cNvSpPr txBox="1"/>
            <p:nvPr/>
          </p:nvSpPr>
          <p:spPr>
            <a:xfrm>
              <a:off x="7239000" y="-533400"/>
              <a:ext cx="914400" cy="304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SzPts val="1100"/>
                <a:buFont typeface="Arial"/>
                <a:buNone/>
              </a:pPr>
              <a:r>
                <a:rPr b="1" i="0" lang="en-GB" sz="900" u="none" cap="none" strike="noStrike">
                  <a:solidFill>
                    <a:schemeClr val="dk1"/>
                  </a:solidFill>
                  <a:latin typeface="Roboto"/>
                  <a:ea typeface="Roboto"/>
                  <a:cs typeface="Roboto"/>
                  <a:sym typeface="Roboto"/>
                </a:rPr>
                <a:t>Regenerative</a:t>
              </a:r>
              <a:br>
                <a:rPr b="1" i="0" lang="en-GB" sz="900" u="none" cap="none" strike="noStrike">
                  <a:solidFill>
                    <a:schemeClr val="dk1"/>
                  </a:solidFill>
                  <a:latin typeface="Roboto"/>
                  <a:ea typeface="Roboto"/>
                  <a:cs typeface="Roboto"/>
                  <a:sym typeface="Roboto"/>
                </a:rPr>
              </a:br>
              <a:r>
                <a:rPr b="1" i="0" lang="en-GB" sz="900" u="none" cap="none" strike="noStrike">
                  <a:solidFill>
                    <a:schemeClr val="dk1"/>
                  </a:solidFill>
                  <a:latin typeface="Roboto"/>
                  <a:ea typeface="Roboto"/>
                  <a:cs typeface="Roboto"/>
                  <a:sym typeface="Roboto"/>
                </a:rPr>
                <a:t>and distributive</a:t>
              </a:r>
              <a:endParaRPr b="1" i="0" sz="900" u="none" cap="none" strike="noStrike">
                <a:solidFill>
                  <a:schemeClr val="dk1"/>
                </a:solidFill>
                <a:latin typeface="Roboto"/>
                <a:ea typeface="Roboto"/>
                <a:cs typeface="Roboto"/>
                <a:sym typeface="Roboto"/>
              </a:endParaRPr>
            </a:p>
          </p:txBody>
        </p:sp>
        <p:pic>
          <p:nvPicPr>
            <p:cNvPr id="518" name="Google Shape;518;p30"/>
            <p:cNvPicPr preferRelativeResize="0"/>
            <p:nvPr/>
          </p:nvPicPr>
          <p:blipFill rotWithShape="1">
            <a:blip r:embed="rId6">
              <a:alphaModFix/>
            </a:blip>
            <a:srcRect b="0" l="10000" r="10000" t="0"/>
            <a:stretch/>
          </p:blipFill>
          <p:spPr>
            <a:xfrm>
              <a:off x="8243572" y="-558500"/>
              <a:ext cx="473332" cy="354999"/>
            </a:xfrm>
            <a:prstGeom prst="rect">
              <a:avLst/>
            </a:prstGeom>
            <a:noFill/>
            <a:ln>
              <a:noFill/>
            </a:ln>
          </p:spPr>
        </p:pic>
      </p:grpSp>
      <p:pic>
        <p:nvPicPr>
          <p:cNvPr descr="A picture containing icon&#10;&#10;Description automatically generated" id="519" name="Google Shape;519;p30"/>
          <p:cNvPicPr preferRelativeResize="0"/>
          <p:nvPr/>
        </p:nvPicPr>
        <p:blipFill rotWithShape="1">
          <a:blip r:embed="rId7">
            <a:alphaModFix/>
          </a:blip>
          <a:srcRect b="0" l="0" r="0" t="0"/>
          <a:stretch/>
        </p:blipFill>
        <p:spPr>
          <a:xfrm>
            <a:off x="170347" y="4572000"/>
            <a:ext cx="918106" cy="497808"/>
          </a:xfrm>
          <a:prstGeom prst="rect">
            <a:avLst/>
          </a:prstGeom>
          <a:noFill/>
          <a:ln>
            <a:noFill/>
          </a:ln>
        </p:spPr>
      </p:pic>
      <p:sp>
        <p:nvSpPr>
          <p:cNvPr id="520" name="Google Shape;520;p30"/>
          <p:cNvSpPr txBox="1"/>
          <p:nvPr/>
        </p:nvSpPr>
        <p:spPr>
          <a:xfrm>
            <a:off x="6477000" y="2895600"/>
            <a:ext cx="2127900" cy="1828800"/>
          </a:xfrm>
          <a:prstGeom prst="rect">
            <a:avLst/>
          </a:prstGeom>
          <a:noFill/>
          <a:ln>
            <a:noFill/>
          </a:ln>
        </p:spPr>
        <p:txBody>
          <a:bodyPr anchorCtr="0" anchor="t" bIns="0" lIns="0" spcFirstLastPara="1" rIns="0" wrap="square" tIns="0">
            <a:noAutofit/>
          </a:bodyPr>
          <a:lstStyle/>
          <a:p>
            <a:pPr indent="0" lvl="0" marL="0" marR="0" rtl="0" algn="l">
              <a:lnSpc>
                <a:spcPct val="114000"/>
              </a:lnSpc>
              <a:spcBef>
                <a:spcPts val="0"/>
              </a:spcBef>
              <a:spcAft>
                <a:spcPts val="700"/>
              </a:spcAft>
              <a:buClr>
                <a:srgbClr val="000000"/>
              </a:buClr>
              <a:buSzPts val="1100"/>
              <a:buFont typeface="Arial"/>
              <a:buNone/>
            </a:pPr>
            <a:r>
              <a:rPr b="0" i="0" lang="en-GB" sz="1100" u="none" cap="none" strike="noStrike">
                <a:solidFill>
                  <a:schemeClr val="dk1"/>
                </a:solidFill>
                <a:latin typeface="Roboto Light"/>
                <a:ea typeface="Roboto Light"/>
                <a:cs typeface="Roboto Light"/>
                <a:sym typeface="Roboto Light"/>
              </a:rPr>
              <a:t>Example </a:t>
            </a:r>
            <a:r>
              <a:rPr b="1" i="0" lang="en-GB" sz="1100" u="none" cap="none" strike="noStrike">
                <a:solidFill>
                  <a:schemeClr val="dk1"/>
                </a:solidFill>
                <a:latin typeface="Roboto"/>
                <a:ea typeface="Roboto"/>
                <a:cs typeface="Roboto"/>
                <a:sym typeface="Roboto"/>
              </a:rPr>
              <a:t>Patagonia</a:t>
            </a:r>
            <a:endParaRPr b="0" i="0" sz="1100" u="none" cap="none" strike="noStrike">
              <a:solidFill>
                <a:schemeClr val="dk1"/>
              </a:solidFill>
              <a:latin typeface="Roboto Light"/>
              <a:ea typeface="Roboto Light"/>
              <a:cs typeface="Roboto Light"/>
              <a:sym typeface="Roboto Light"/>
            </a:endParaRPr>
          </a:p>
        </p:txBody>
      </p:sp>
      <p:sp>
        <p:nvSpPr>
          <p:cNvPr id="521" name="Google Shape;521;p30"/>
          <p:cNvSpPr txBox="1"/>
          <p:nvPr/>
        </p:nvSpPr>
        <p:spPr>
          <a:xfrm>
            <a:off x="2514600" y="1066800"/>
            <a:ext cx="2133600" cy="304800"/>
          </a:xfrm>
          <a:prstGeom prst="rect">
            <a:avLst/>
          </a:prstGeom>
          <a:solidFill>
            <a:srgbClr val="BFBFBF"/>
          </a:solidFill>
          <a:ln cap="flat" cmpd="sng" w="9525">
            <a:solidFill>
              <a:srgbClr val="BFBFBF"/>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4000"/>
              </a:lnSpc>
              <a:spcBef>
                <a:spcPts val="0"/>
              </a:spcBef>
              <a:spcAft>
                <a:spcPts val="500"/>
              </a:spcAft>
              <a:buClr>
                <a:schemeClr val="dk1"/>
              </a:buClr>
              <a:buSzPts val="1100"/>
              <a:buFont typeface="Arial"/>
              <a:buNone/>
            </a:pPr>
            <a:r>
              <a:rPr b="1" i="0" lang="en-GB" sz="1100" u="none" cap="none" strike="noStrike">
                <a:solidFill>
                  <a:schemeClr val="dk1"/>
                </a:solidFill>
                <a:latin typeface="Roboto"/>
                <a:ea typeface="Roboto"/>
                <a:cs typeface="Roboto"/>
                <a:sym typeface="Roboto"/>
              </a:rPr>
              <a:t>Extractive ownership</a:t>
            </a:r>
            <a:endParaRPr b="1" i="0" sz="1100" u="none" cap="none" strike="noStrike">
              <a:solidFill>
                <a:schemeClr val="dk1"/>
              </a:solidFill>
              <a:latin typeface="Roboto"/>
              <a:ea typeface="Roboto"/>
              <a:cs typeface="Roboto"/>
              <a:sym typeface="Roboto"/>
            </a:endParaRPr>
          </a:p>
        </p:txBody>
      </p:sp>
      <p:sp>
        <p:nvSpPr>
          <p:cNvPr id="522" name="Google Shape;522;p30"/>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sp>
        <p:nvSpPr>
          <p:cNvPr id="523" name="Google Shape;523;p30"/>
          <p:cNvSpPr txBox="1"/>
          <p:nvPr/>
        </p:nvSpPr>
        <p:spPr>
          <a:xfrm>
            <a:off x="6477000" y="1066800"/>
            <a:ext cx="2133600" cy="304800"/>
          </a:xfrm>
          <a:prstGeom prst="rect">
            <a:avLst/>
          </a:prstGeom>
          <a:solidFill>
            <a:srgbClr val="BFBFBF"/>
          </a:solidFill>
          <a:ln cap="flat" cmpd="sng" w="9525">
            <a:solidFill>
              <a:srgbClr val="BFBFBF"/>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4000"/>
              </a:lnSpc>
              <a:spcBef>
                <a:spcPts val="0"/>
              </a:spcBef>
              <a:spcAft>
                <a:spcPts val="500"/>
              </a:spcAft>
              <a:buClr>
                <a:schemeClr val="dk1"/>
              </a:buClr>
              <a:buSzPts val="1100"/>
              <a:buFont typeface="Arial"/>
              <a:buNone/>
            </a:pPr>
            <a:r>
              <a:rPr b="1" i="0" lang="en-GB" sz="1100" u="none" cap="none" strike="noStrike">
                <a:solidFill>
                  <a:schemeClr val="dk1"/>
                </a:solidFill>
                <a:latin typeface="Roboto"/>
                <a:ea typeface="Roboto"/>
                <a:cs typeface="Roboto"/>
                <a:sym typeface="Roboto"/>
              </a:rPr>
              <a:t>Generative ownership</a:t>
            </a:r>
            <a:endParaRPr b="1" i="0" sz="1000" u="none" cap="none" strike="noStrike">
              <a:solidFill>
                <a:schemeClr val="dk1"/>
              </a:solidFill>
              <a:latin typeface="Roboto"/>
              <a:ea typeface="Roboto"/>
              <a:cs typeface="Roboto"/>
              <a:sym typeface="Roboto"/>
            </a:endParaRPr>
          </a:p>
        </p:txBody>
      </p:sp>
      <p:pic>
        <p:nvPicPr>
          <p:cNvPr id="524" name="Google Shape;524;p30"/>
          <p:cNvPicPr preferRelativeResize="0"/>
          <p:nvPr/>
        </p:nvPicPr>
        <p:blipFill rotWithShape="1">
          <a:blip r:embed="rId8">
            <a:alphaModFix/>
          </a:blip>
          <a:srcRect b="0" l="0" r="0" t="0"/>
          <a:stretch/>
        </p:blipFill>
        <p:spPr>
          <a:xfrm>
            <a:off x="7605509" y="1447800"/>
            <a:ext cx="960052" cy="1266824"/>
          </a:xfrm>
          <a:prstGeom prst="rect">
            <a:avLst/>
          </a:prstGeom>
          <a:noFill/>
          <a:ln>
            <a:noFill/>
          </a:ln>
        </p:spPr>
      </p:pic>
      <p:pic>
        <p:nvPicPr>
          <p:cNvPr id="525" name="Google Shape;525;p30"/>
          <p:cNvPicPr preferRelativeResize="0"/>
          <p:nvPr/>
        </p:nvPicPr>
        <p:blipFill rotWithShape="1">
          <a:blip r:embed="rId9">
            <a:alphaModFix/>
          </a:blip>
          <a:srcRect b="0" l="0" r="0" t="0"/>
          <a:stretch/>
        </p:blipFill>
        <p:spPr>
          <a:xfrm>
            <a:off x="6324600" y="1429455"/>
            <a:ext cx="1312872" cy="1312872"/>
          </a:xfrm>
          <a:prstGeom prst="rect">
            <a:avLst/>
          </a:prstGeom>
          <a:noFill/>
          <a:ln>
            <a:noFill/>
          </a:ln>
        </p:spPr>
      </p:pic>
      <p:sp>
        <p:nvSpPr>
          <p:cNvPr id="526" name="Google Shape;526;p30"/>
          <p:cNvSpPr txBox="1"/>
          <p:nvPr/>
        </p:nvSpPr>
        <p:spPr>
          <a:xfrm>
            <a:off x="2514600" y="1371600"/>
            <a:ext cx="2133600" cy="1371600"/>
          </a:xfrm>
          <a:prstGeom prst="rect">
            <a:avLst/>
          </a:prstGeom>
          <a:solidFill>
            <a:srgbClr val="BFBFBF"/>
          </a:solidFill>
          <a:ln cap="flat" cmpd="sng" w="9525">
            <a:solidFill>
              <a:srgbClr val="BFBFBF"/>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4000"/>
              </a:lnSpc>
              <a:spcBef>
                <a:spcPts val="0"/>
              </a:spcBef>
              <a:spcAft>
                <a:spcPts val="500"/>
              </a:spcAft>
              <a:buClr>
                <a:schemeClr val="dk1"/>
              </a:buClr>
              <a:buSzPts val="1100"/>
              <a:buFont typeface="Arial"/>
              <a:buNone/>
            </a:pPr>
            <a:r>
              <a:t/>
            </a:r>
            <a:endParaRPr b="1" i="0" sz="1100" u="none" cap="none" strike="noStrike">
              <a:solidFill>
                <a:schemeClr val="dk1"/>
              </a:solidFill>
              <a:latin typeface="Roboto"/>
              <a:ea typeface="Roboto"/>
              <a:cs typeface="Roboto"/>
              <a:sym typeface="Roboto"/>
            </a:endParaRPr>
          </a:p>
        </p:txBody>
      </p:sp>
      <p:sp>
        <p:nvSpPr>
          <p:cNvPr id="527" name="Google Shape;527;p30"/>
          <p:cNvSpPr txBox="1"/>
          <p:nvPr/>
        </p:nvSpPr>
        <p:spPr>
          <a:xfrm rot="261138">
            <a:off x="2628306" y="2196730"/>
            <a:ext cx="1676134" cy="336667"/>
          </a:xfrm>
          <a:prstGeom prst="rect">
            <a:avLst/>
          </a:prstGeom>
          <a:solidFill>
            <a:srgbClr val="434343"/>
          </a:solidFill>
          <a:ln>
            <a:noFill/>
          </a:ln>
        </p:spPr>
        <p:txBody>
          <a:bodyPr anchorCtr="0" anchor="ctr" bIns="0" lIns="0" spcFirstLastPara="1" rIns="0" wrap="square" tIns="0">
            <a:noAutofit/>
          </a:bodyPr>
          <a:lstStyle/>
          <a:p>
            <a:pPr indent="0" lvl="0" marL="0" marR="0" rtl="0" algn="ctr">
              <a:lnSpc>
                <a:spcPct val="114000"/>
              </a:lnSpc>
              <a:spcBef>
                <a:spcPts val="0"/>
              </a:spcBef>
              <a:spcAft>
                <a:spcPts val="500"/>
              </a:spcAft>
              <a:buClr>
                <a:schemeClr val="dk1"/>
              </a:buClr>
              <a:buSzPts val="1100"/>
              <a:buFont typeface="Arial"/>
              <a:buNone/>
            </a:pPr>
            <a:r>
              <a:rPr b="1" i="0" lang="en-GB" sz="1500" u="none" cap="none" strike="noStrike">
                <a:solidFill>
                  <a:schemeClr val="lt1"/>
                </a:solidFill>
                <a:latin typeface="Roboto"/>
                <a:ea typeface="Roboto"/>
                <a:cs typeface="Roboto"/>
                <a:sym typeface="Roboto"/>
              </a:rPr>
              <a:t>Private equity</a:t>
            </a:r>
            <a:endParaRPr b="1" i="0" sz="1500" u="none" cap="none" strike="noStrike">
              <a:solidFill>
                <a:schemeClr val="lt1"/>
              </a:solidFill>
              <a:latin typeface="Roboto"/>
              <a:ea typeface="Roboto"/>
              <a:cs typeface="Roboto"/>
              <a:sym typeface="Roboto"/>
            </a:endParaRPr>
          </a:p>
        </p:txBody>
      </p:sp>
      <p:sp>
        <p:nvSpPr>
          <p:cNvPr id="528" name="Google Shape;528;p30"/>
          <p:cNvSpPr txBox="1"/>
          <p:nvPr/>
        </p:nvSpPr>
        <p:spPr>
          <a:xfrm rot="606074">
            <a:off x="3111319" y="1896688"/>
            <a:ext cx="1676283" cy="374213"/>
          </a:xfrm>
          <a:prstGeom prst="rect">
            <a:avLst/>
          </a:prstGeom>
          <a:solidFill>
            <a:schemeClr val="lt1"/>
          </a:solidFill>
          <a:ln>
            <a:noFill/>
          </a:ln>
        </p:spPr>
        <p:txBody>
          <a:bodyPr anchorCtr="0" anchor="ctr" bIns="0" lIns="0" spcFirstLastPara="1" rIns="0" wrap="square" tIns="0">
            <a:noAutofit/>
          </a:bodyPr>
          <a:lstStyle/>
          <a:p>
            <a:pPr indent="0" lvl="0" marL="0" marR="0" rtl="0" algn="ctr">
              <a:lnSpc>
                <a:spcPct val="114000"/>
              </a:lnSpc>
              <a:spcBef>
                <a:spcPts val="0"/>
              </a:spcBef>
              <a:spcAft>
                <a:spcPts val="500"/>
              </a:spcAft>
              <a:buClr>
                <a:schemeClr val="dk1"/>
              </a:buClr>
              <a:buSzPts val="1100"/>
              <a:buFont typeface="Arial"/>
              <a:buNone/>
            </a:pPr>
            <a:r>
              <a:rPr b="1" i="0" lang="en-GB" sz="1500" u="none" cap="none" strike="noStrike">
                <a:solidFill>
                  <a:schemeClr val="dk1"/>
                </a:solidFill>
                <a:latin typeface="Roboto"/>
                <a:ea typeface="Roboto"/>
                <a:cs typeface="Roboto"/>
                <a:sym typeface="Roboto"/>
              </a:rPr>
              <a:t>Stock market</a:t>
            </a:r>
            <a:endParaRPr b="1" i="0" sz="1500" u="none" cap="none" strike="noStrike">
              <a:solidFill>
                <a:schemeClr val="dk1"/>
              </a:solidFill>
              <a:latin typeface="Roboto"/>
              <a:ea typeface="Roboto"/>
              <a:cs typeface="Roboto"/>
              <a:sym typeface="Roboto"/>
            </a:endParaRPr>
          </a:p>
        </p:txBody>
      </p:sp>
      <p:sp>
        <p:nvSpPr>
          <p:cNvPr id="529" name="Google Shape;529;p30"/>
          <p:cNvSpPr txBox="1"/>
          <p:nvPr/>
        </p:nvSpPr>
        <p:spPr>
          <a:xfrm>
            <a:off x="2447754" y="1524230"/>
            <a:ext cx="1676400" cy="354000"/>
          </a:xfrm>
          <a:prstGeom prst="rect">
            <a:avLst/>
          </a:prstGeom>
          <a:solidFill>
            <a:srgbClr val="888888"/>
          </a:solidFill>
          <a:ln>
            <a:noFill/>
          </a:ln>
        </p:spPr>
        <p:txBody>
          <a:bodyPr anchorCtr="0" anchor="ctr" bIns="0" lIns="0" spcFirstLastPara="1" rIns="0" wrap="square" tIns="0">
            <a:noAutofit/>
          </a:bodyPr>
          <a:lstStyle/>
          <a:p>
            <a:pPr indent="0" lvl="0" marL="0" marR="0" rtl="0" algn="ctr">
              <a:lnSpc>
                <a:spcPct val="114000"/>
              </a:lnSpc>
              <a:spcBef>
                <a:spcPts val="0"/>
              </a:spcBef>
              <a:spcAft>
                <a:spcPts val="500"/>
              </a:spcAft>
              <a:buClr>
                <a:schemeClr val="dk1"/>
              </a:buClr>
              <a:buSzPts val="1100"/>
              <a:buFont typeface="Arial"/>
              <a:buNone/>
            </a:pPr>
            <a:r>
              <a:rPr b="1" i="0" lang="en-GB" sz="1500" u="none" cap="none" strike="noStrike">
                <a:solidFill>
                  <a:schemeClr val="lt1"/>
                </a:solidFill>
                <a:latin typeface="Roboto"/>
                <a:ea typeface="Roboto"/>
                <a:cs typeface="Roboto"/>
                <a:sym typeface="Roboto"/>
              </a:rPr>
              <a:t>Venture capital</a:t>
            </a:r>
            <a:endParaRPr b="1" i="0" sz="1500" u="none" cap="none" strike="noStrike">
              <a:solidFill>
                <a:schemeClr val="lt1"/>
              </a:solidFill>
              <a:latin typeface="Roboto"/>
              <a:ea typeface="Roboto"/>
              <a:cs typeface="Roboto"/>
              <a:sym typeface="Roboto"/>
            </a:endParaRPr>
          </a:p>
        </p:txBody>
      </p:sp>
      <p:sp>
        <p:nvSpPr>
          <p:cNvPr id="530" name="Google Shape;530;p30"/>
          <p:cNvSpPr txBox="1"/>
          <p:nvPr/>
        </p:nvSpPr>
        <p:spPr>
          <a:xfrm>
            <a:off x="533400" y="457200"/>
            <a:ext cx="1447800" cy="3962400"/>
          </a:xfrm>
          <a:prstGeom prst="rect">
            <a:avLst/>
          </a:prstGeom>
          <a:noFill/>
          <a:ln>
            <a:noFill/>
          </a:ln>
        </p:spPr>
        <p:txBody>
          <a:bodyPr anchorCtr="0" anchor="t" bIns="0" lIns="0" spcFirstLastPara="1" rIns="0" wrap="square" tIns="0">
            <a:noAutofit/>
          </a:bodyPr>
          <a:lstStyle/>
          <a:p>
            <a:pPr indent="0" lvl="0" marL="0" marR="0" rtl="0" algn="l">
              <a:lnSpc>
                <a:spcPct val="114000"/>
              </a:lnSpc>
              <a:spcBef>
                <a:spcPts val="0"/>
              </a:spcBef>
              <a:spcAft>
                <a:spcPts val="0"/>
              </a:spcAft>
              <a:buClr>
                <a:schemeClr val="dk1"/>
              </a:buClr>
              <a:buSzPts val="1100"/>
              <a:buFont typeface="Arial"/>
              <a:buNone/>
            </a:pPr>
            <a:r>
              <a:rPr b="1" i="0" lang="en-GB" sz="2100" u="none" cap="none" strike="noStrike">
                <a:solidFill>
                  <a:schemeClr val="dk1"/>
                </a:solidFill>
                <a:latin typeface="Roboto"/>
                <a:ea typeface="Roboto"/>
                <a:cs typeface="Roboto"/>
                <a:sym typeface="Roboto"/>
              </a:rPr>
              <a:t>Ownership</a:t>
            </a:r>
            <a:endParaRPr b="1" i="0" sz="2100" u="none" cap="none" strike="noStrike">
              <a:solidFill>
                <a:schemeClr val="dk1"/>
              </a:solidFill>
              <a:latin typeface="Roboto"/>
              <a:ea typeface="Roboto"/>
              <a:cs typeface="Roboto"/>
              <a:sym typeface="Roboto"/>
            </a:endParaRPr>
          </a:p>
          <a:p>
            <a:pPr indent="0" lvl="0" marL="0" marR="0" rtl="0" algn="l">
              <a:lnSpc>
                <a:spcPct val="114000"/>
              </a:lnSpc>
              <a:spcBef>
                <a:spcPts val="700"/>
              </a:spcBef>
              <a:spcAft>
                <a:spcPts val="0"/>
              </a:spcAft>
              <a:buClr>
                <a:schemeClr val="dk1"/>
              </a:buClr>
              <a:buSzPts val="1100"/>
              <a:buFont typeface="Arial"/>
              <a:buNone/>
            </a:pPr>
            <a:r>
              <a:rPr b="0" i="0" lang="en-GB" sz="1300" u="none" cap="none" strike="noStrike">
                <a:solidFill>
                  <a:schemeClr val="dk1"/>
                </a:solidFill>
                <a:latin typeface="Roboto Light"/>
                <a:ea typeface="Roboto Light"/>
                <a:cs typeface="Roboto Light"/>
                <a:sym typeface="Roboto Light"/>
              </a:rPr>
              <a:t>Who owns the business?</a:t>
            </a:r>
            <a:endParaRPr b="0" i="0" sz="1300" u="none" cap="none" strike="noStrike">
              <a:solidFill>
                <a:schemeClr val="dk1"/>
              </a:solidFill>
              <a:latin typeface="Roboto Light"/>
              <a:ea typeface="Roboto Light"/>
              <a:cs typeface="Roboto Light"/>
              <a:sym typeface="Roboto Light"/>
            </a:endParaRPr>
          </a:p>
          <a:p>
            <a:pPr indent="0" lvl="0" marL="0" marR="0" rtl="0" algn="l">
              <a:lnSpc>
                <a:spcPct val="114000"/>
              </a:lnSpc>
              <a:spcBef>
                <a:spcPts val="700"/>
              </a:spcBef>
              <a:spcAft>
                <a:spcPts val="0"/>
              </a:spcAft>
              <a:buClr>
                <a:schemeClr val="dk1"/>
              </a:buClr>
              <a:buSzPts val="1100"/>
              <a:buFont typeface="Arial"/>
              <a:buNone/>
            </a:pPr>
            <a:r>
              <a:rPr b="0" i="0" lang="en-GB" sz="1300" u="none" cap="none" strike="noStrike">
                <a:solidFill>
                  <a:schemeClr val="dk1"/>
                </a:solidFill>
                <a:latin typeface="Roboto Light"/>
                <a:ea typeface="Roboto Light"/>
                <a:cs typeface="Roboto Light"/>
                <a:sym typeface="Roboto Light"/>
              </a:rPr>
              <a:t>What are their interests and expectations?</a:t>
            </a:r>
            <a:endParaRPr b="0" i="0" sz="1300" u="none" cap="none" strike="noStrike">
              <a:solidFill>
                <a:schemeClr val="dk1"/>
              </a:solidFill>
              <a:latin typeface="Roboto Light"/>
              <a:ea typeface="Roboto Light"/>
              <a:cs typeface="Roboto Light"/>
              <a:sym typeface="Roboto Light"/>
            </a:endParaRPr>
          </a:p>
          <a:p>
            <a:pPr indent="0" lvl="0" marL="0" marR="0" rtl="0" algn="l">
              <a:lnSpc>
                <a:spcPct val="114000"/>
              </a:lnSpc>
              <a:spcBef>
                <a:spcPts val="700"/>
              </a:spcBef>
              <a:spcAft>
                <a:spcPts val="700"/>
              </a:spcAft>
              <a:buClr>
                <a:schemeClr val="dk1"/>
              </a:buClr>
              <a:buSzPts val="1100"/>
              <a:buFont typeface="Arial"/>
              <a:buNone/>
            </a:pPr>
            <a:r>
              <a:rPr b="0" i="0" lang="en-GB" sz="1300" u="none" cap="none" strike="noStrike">
                <a:solidFill>
                  <a:schemeClr val="dk1"/>
                </a:solidFill>
                <a:latin typeface="Roboto Light"/>
                <a:ea typeface="Roboto Light"/>
                <a:cs typeface="Roboto Light"/>
                <a:sym typeface="Roboto Light"/>
              </a:rPr>
              <a:t>To what extent can the owners change or undermine the intended purpose of the business?</a:t>
            </a:r>
            <a:endParaRPr b="0" i="0" sz="1300" u="none" cap="none" strike="noStrike">
              <a:solidFill>
                <a:schemeClr val="dk1"/>
              </a:solidFill>
              <a:latin typeface="Roboto Light"/>
              <a:ea typeface="Roboto Light"/>
              <a:cs typeface="Roboto Light"/>
              <a:sym typeface="Roboto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cxnSp>
        <p:nvCxnSpPr>
          <p:cNvPr id="536" name="Google Shape;536;p31"/>
          <p:cNvCxnSpPr/>
          <p:nvPr/>
        </p:nvCxnSpPr>
        <p:spPr>
          <a:xfrm flipH="1">
            <a:off x="5556900" y="1295400"/>
            <a:ext cx="5700" cy="3845400"/>
          </a:xfrm>
          <a:prstGeom prst="straightConnector1">
            <a:avLst/>
          </a:prstGeom>
          <a:noFill/>
          <a:ln cap="flat" cmpd="sng" w="76200">
            <a:solidFill>
              <a:srgbClr val="F4D324"/>
            </a:solidFill>
            <a:prstDash val="solid"/>
            <a:round/>
            <a:headEnd len="sm" w="sm" type="none"/>
            <a:tailEnd len="sm" w="sm" type="none"/>
          </a:ln>
        </p:spPr>
      </p:cxnSp>
      <p:grpSp>
        <p:nvGrpSpPr>
          <p:cNvPr id="537" name="Google Shape;537;p31"/>
          <p:cNvGrpSpPr/>
          <p:nvPr/>
        </p:nvGrpSpPr>
        <p:grpSpPr>
          <a:xfrm>
            <a:off x="5029200" y="1447800"/>
            <a:ext cx="1066800" cy="304800"/>
            <a:chOff x="4953000" y="1524000"/>
            <a:chExt cx="1066800" cy="304800"/>
          </a:xfrm>
        </p:grpSpPr>
        <p:sp>
          <p:nvSpPr>
            <p:cNvPr id="538" name="Google Shape;538;p31"/>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539" name="Google Shape;539;p31"/>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Roboto"/>
                  <a:ea typeface="Roboto"/>
                  <a:cs typeface="Roboto"/>
                  <a:sym typeface="Roboto"/>
                </a:rPr>
                <a:t>Purpose</a:t>
              </a:r>
              <a:endParaRPr b="1" i="0" sz="1100" u="none" cap="none" strike="noStrike">
                <a:solidFill>
                  <a:schemeClr val="lt1"/>
                </a:solidFill>
                <a:latin typeface="Roboto"/>
                <a:ea typeface="Roboto"/>
                <a:cs typeface="Roboto"/>
                <a:sym typeface="Roboto"/>
              </a:endParaRPr>
            </a:p>
          </p:txBody>
        </p:sp>
        <p:sp>
          <p:nvSpPr>
            <p:cNvPr id="540" name="Google Shape;540;p31"/>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grpSp>
      <p:grpSp>
        <p:nvGrpSpPr>
          <p:cNvPr id="541" name="Google Shape;541;p31"/>
          <p:cNvGrpSpPr/>
          <p:nvPr/>
        </p:nvGrpSpPr>
        <p:grpSpPr>
          <a:xfrm>
            <a:off x="5029200" y="1905000"/>
            <a:ext cx="1066800" cy="304800"/>
            <a:chOff x="4953000" y="1524000"/>
            <a:chExt cx="1066800" cy="304800"/>
          </a:xfrm>
        </p:grpSpPr>
        <p:sp>
          <p:nvSpPr>
            <p:cNvPr id="542" name="Google Shape;542;p31"/>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543" name="Google Shape;543;p31"/>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Roboto"/>
                  <a:ea typeface="Roboto"/>
                  <a:cs typeface="Roboto"/>
                  <a:sym typeface="Roboto"/>
                </a:rPr>
                <a:t>Networks</a:t>
              </a:r>
              <a:endParaRPr b="1" i="0" sz="1100" u="none" cap="none" strike="noStrike">
                <a:solidFill>
                  <a:schemeClr val="lt1"/>
                </a:solidFill>
                <a:latin typeface="Roboto"/>
                <a:ea typeface="Roboto"/>
                <a:cs typeface="Roboto"/>
                <a:sym typeface="Roboto"/>
              </a:endParaRPr>
            </a:p>
          </p:txBody>
        </p:sp>
        <p:sp>
          <p:nvSpPr>
            <p:cNvPr id="544" name="Google Shape;544;p31"/>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545" name="Google Shape;545;p31"/>
          <p:cNvGrpSpPr/>
          <p:nvPr/>
        </p:nvGrpSpPr>
        <p:grpSpPr>
          <a:xfrm>
            <a:off x="5029200" y="2362200"/>
            <a:ext cx="1066800" cy="304800"/>
            <a:chOff x="4953000" y="1524000"/>
            <a:chExt cx="1066800" cy="304800"/>
          </a:xfrm>
        </p:grpSpPr>
        <p:sp>
          <p:nvSpPr>
            <p:cNvPr id="546" name="Google Shape;546;p31"/>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547" name="Google Shape;547;p31"/>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Roboto"/>
                  <a:ea typeface="Roboto"/>
                  <a:cs typeface="Roboto"/>
                  <a:sym typeface="Roboto"/>
                </a:rPr>
                <a:t>Governance</a:t>
              </a:r>
              <a:endParaRPr b="1" i="0" sz="1100" u="none" cap="none" strike="noStrike">
                <a:solidFill>
                  <a:schemeClr val="lt1"/>
                </a:solidFill>
                <a:latin typeface="Roboto"/>
                <a:ea typeface="Roboto"/>
                <a:cs typeface="Roboto"/>
                <a:sym typeface="Roboto"/>
              </a:endParaRPr>
            </a:p>
          </p:txBody>
        </p:sp>
        <p:sp>
          <p:nvSpPr>
            <p:cNvPr id="548" name="Google Shape;548;p31"/>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549" name="Google Shape;549;p31"/>
          <p:cNvGrpSpPr/>
          <p:nvPr/>
        </p:nvGrpSpPr>
        <p:grpSpPr>
          <a:xfrm>
            <a:off x="5029200" y="2819400"/>
            <a:ext cx="1066800" cy="304800"/>
            <a:chOff x="4953000" y="1524000"/>
            <a:chExt cx="1066800" cy="304800"/>
          </a:xfrm>
        </p:grpSpPr>
        <p:sp>
          <p:nvSpPr>
            <p:cNvPr id="550" name="Google Shape;550;p31"/>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551" name="Google Shape;551;p31"/>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Roboto"/>
                  <a:ea typeface="Roboto"/>
                  <a:cs typeface="Roboto"/>
                  <a:sym typeface="Roboto"/>
                </a:rPr>
                <a:t>Ownership</a:t>
              </a:r>
              <a:endParaRPr b="1" i="0" sz="1100" u="none" cap="none" strike="noStrike">
                <a:solidFill>
                  <a:schemeClr val="lt1"/>
                </a:solidFill>
                <a:latin typeface="Roboto"/>
                <a:ea typeface="Roboto"/>
                <a:cs typeface="Roboto"/>
                <a:sym typeface="Roboto"/>
              </a:endParaRPr>
            </a:p>
          </p:txBody>
        </p:sp>
        <p:sp>
          <p:nvSpPr>
            <p:cNvPr id="552" name="Google Shape;552;p31"/>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553" name="Google Shape;553;p31"/>
          <p:cNvGrpSpPr/>
          <p:nvPr/>
        </p:nvGrpSpPr>
        <p:grpSpPr>
          <a:xfrm>
            <a:off x="5029200" y="3276600"/>
            <a:ext cx="1066800" cy="304800"/>
            <a:chOff x="4953000" y="1524000"/>
            <a:chExt cx="1066800" cy="304800"/>
          </a:xfrm>
        </p:grpSpPr>
        <p:sp>
          <p:nvSpPr>
            <p:cNvPr id="554" name="Google Shape;554;p31"/>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555" name="Google Shape;555;p31"/>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Roboto"/>
                  <a:ea typeface="Roboto"/>
                  <a:cs typeface="Roboto"/>
                  <a:sym typeface="Roboto"/>
                </a:rPr>
                <a:t>Finance</a:t>
              </a:r>
              <a:endParaRPr b="1" i="0" sz="1100" u="none" cap="none" strike="noStrike">
                <a:solidFill>
                  <a:schemeClr val="dk1"/>
                </a:solidFill>
                <a:latin typeface="Roboto"/>
                <a:ea typeface="Roboto"/>
                <a:cs typeface="Roboto"/>
                <a:sym typeface="Roboto"/>
              </a:endParaRPr>
            </a:p>
          </p:txBody>
        </p:sp>
        <p:sp>
          <p:nvSpPr>
            <p:cNvPr id="556" name="Google Shape;556;p31"/>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557" name="Google Shape;557;p31"/>
          <p:cNvGrpSpPr/>
          <p:nvPr/>
        </p:nvGrpSpPr>
        <p:grpSpPr>
          <a:xfrm>
            <a:off x="2667000" y="533400"/>
            <a:ext cx="1981200" cy="457200"/>
            <a:chOff x="2514600" y="-609600"/>
            <a:chExt cx="1981200" cy="457200"/>
          </a:xfrm>
        </p:grpSpPr>
        <p:sp>
          <p:nvSpPr>
            <p:cNvPr id="558" name="Google Shape;558;p31"/>
            <p:cNvSpPr txBox="1"/>
            <p:nvPr/>
          </p:nvSpPr>
          <p:spPr>
            <a:xfrm>
              <a:off x="3429000" y="-533400"/>
              <a:ext cx="1066800" cy="3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n-GB" sz="900" u="none" cap="none" strike="noStrike">
                  <a:solidFill>
                    <a:schemeClr val="dk1"/>
                  </a:solidFill>
                  <a:latin typeface="Roboto"/>
                  <a:ea typeface="Roboto"/>
                  <a:cs typeface="Roboto"/>
                  <a:sym typeface="Roboto"/>
                </a:rPr>
                <a:t>Degenerative</a:t>
              </a:r>
              <a:endParaRPr b="1" i="0" sz="9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b="1" i="0" lang="en-GB" sz="900" u="none" cap="none" strike="noStrike">
                  <a:solidFill>
                    <a:schemeClr val="dk1"/>
                  </a:solidFill>
                  <a:latin typeface="Roboto"/>
                  <a:ea typeface="Roboto"/>
                  <a:cs typeface="Roboto"/>
                  <a:sym typeface="Roboto"/>
                </a:rPr>
                <a:t>and divisive</a:t>
              </a:r>
              <a:endParaRPr b="1" i="0" sz="900" u="none" cap="none" strike="noStrike">
                <a:solidFill>
                  <a:schemeClr val="dk1"/>
                </a:solidFill>
                <a:latin typeface="Roboto"/>
                <a:ea typeface="Roboto"/>
                <a:cs typeface="Roboto"/>
                <a:sym typeface="Roboto"/>
              </a:endParaRPr>
            </a:p>
          </p:txBody>
        </p:sp>
        <p:pic>
          <p:nvPicPr>
            <p:cNvPr id="559" name="Google Shape;559;p31"/>
            <p:cNvPicPr preferRelativeResize="0"/>
            <p:nvPr/>
          </p:nvPicPr>
          <p:blipFill rotWithShape="1">
            <a:blip r:embed="rId3">
              <a:alphaModFix/>
            </a:blip>
            <a:srcRect b="0" l="19997" r="20003" t="0"/>
            <a:stretch/>
          </p:blipFill>
          <p:spPr>
            <a:xfrm>
              <a:off x="2514600" y="-609600"/>
              <a:ext cx="457199" cy="457200"/>
            </a:xfrm>
            <a:prstGeom prst="rect">
              <a:avLst/>
            </a:prstGeom>
            <a:noFill/>
            <a:ln>
              <a:noFill/>
            </a:ln>
          </p:spPr>
        </p:pic>
        <p:pic>
          <p:nvPicPr>
            <p:cNvPr id="560" name="Google Shape;560;p31"/>
            <p:cNvPicPr preferRelativeResize="0"/>
            <p:nvPr/>
          </p:nvPicPr>
          <p:blipFill rotWithShape="1">
            <a:blip r:embed="rId4">
              <a:alphaModFix/>
            </a:blip>
            <a:srcRect b="0" l="19997" r="20003" t="0"/>
            <a:stretch/>
          </p:blipFill>
          <p:spPr>
            <a:xfrm>
              <a:off x="2888582" y="-609600"/>
              <a:ext cx="457201" cy="457200"/>
            </a:xfrm>
            <a:prstGeom prst="rect">
              <a:avLst/>
            </a:prstGeom>
            <a:noFill/>
            <a:ln>
              <a:noFill/>
            </a:ln>
          </p:spPr>
        </p:pic>
      </p:grpSp>
      <p:grpSp>
        <p:nvGrpSpPr>
          <p:cNvPr id="561" name="Google Shape;561;p31"/>
          <p:cNvGrpSpPr/>
          <p:nvPr/>
        </p:nvGrpSpPr>
        <p:grpSpPr>
          <a:xfrm>
            <a:off x="6553200" y="533400"/>
            <a:ext cx="1905000" cy="457200"/>
            <a:chOff x="7239000" y="-609600"/>
            <a:chExt cx="1905000" cy="457200"/>
          </a:xfrm>
        </p:grpSpPr>
        <p:pic>
          <p:nvPicPr>
            <p:cNvPr id="562" name="Google Shape;562;p31"/>
            <p:cNvPicPr preferRelativeResize="0"/>
            <p:nvPr/>
          </p:nvPicPr>
          <p:blipFill rotWithShape="1">
            <a:blip r:embed="rId5">
              <a:alphaModFix/>
            </a:blip>
            <a:srcRect b="0" l="19997" r="20003" t="0"/>
            <a:stretch/>
          </p:blipFill>
          <p:spPr>
            <a:xfrm>
              <a:off x="8711325" y="-609600"/>
              <a:ext cx="432675" cy="457200"/>
            </a:xfrm>
            <a:prstGeom prst="rect">
              <a:avLst/>
            </a:prstGeom>
            <a:noFill/>
            <a:ln>
              <a:noFill/>
            </a:ln>
          </p:spPr>
        </p:pic>
        <p:sp>
          <p:nvSpPr>
            <p:cNvPr id="563" name="Google Shape;563;p31"/>
            <p:cNvSpPr txBox="1"/>
            <p:nvPr/>
          </p:nvSpPr>
          <p:spPr>
            <a:xfrm>
              <a:off x="7239000" y="-533400"/>
              <a:ext cx="914400" cy="304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SzPts val="1100"/>
                <a:buFont typeface="Arial"/>
                <a:buNone/>
              </a:pPr>
              <a:r>
                <a:rPr b="1" i="0" lang="en-GB" sz="900" u="none" cap="none" strike="noStrike">
                  <a:solidFill>
                    <a:schemeClr val="dk1"/>
                  </a:solidFill>
                  <a:latin typeface="Roboto"/>
                  <a:ea typeface="Roboto"/>
                  <a:cs typeface="Roboto"/>
                  <a:sym typeface="Roboto"/>
                </a:rPr>
                <a:t>Regenerative</a:t>
              </a:r>
              <a:br>
                <a:rPr b="1" i="0" lang="en-GB" sz="900" u="none" cap="none" strike="noStrike">
                  <a:solidFill>
                    <a:schemeClr val="dk1"/>
                  </a:solidFill>
                  <a:latin typeface="Roboto"/>
                  <a:ea typeface="Roboto"/>
                  <a:cs typeface="Roboto"/>
                  <a:sym typeface="Roboto"/>
                </a:rPr>
              </a:br>
              <a:r>
                <a:rPr b="1" i="0" lang="en-GB" sz="900" u="none" cap="none" strike="noStrike">
                  <a:solidFill>
                    <a:schemeClr val="dk1"/>
                  </a:solidFill>
                  <a:latin typeface="Roboto"/>
                  <a:ea typeface="Roboto"/>
                  <a:cs typeface="Roboto"/>
                  <a:sym typeface="Roboto"/>
                </a:rPr>
                <a:t>and distributive</a:t>
              </a:r>
              <a:endParaRPr b="1" i="0" sz="900" u="none" cap="none" strike="noStrike">
                <a:solidFill>
                  <a:schemeClr val="dk1"/>
                </a:solidFill>
                <a:latin typeface="Roboto"/>
                <a:ea typeface="Roboto"/>
                <a:cs typeface="Roboto"/>
                <a:sym typeface="Roboto"/>
              </a:endParaRPr>
            </a:p>
          </p:txBody>
        </p:sp>
        <p:pic>
          <p:nvPicPr>
            <p:cNvPr id="564" name="Google Shape;564;p31"/>
            <p:cNvPicPr preferRelativeResize="0"/>
            <p:nvPr/>
          </p:nvPicPr>
          <p:blipFill rotWithShape="1">
            <a:blip r:embed="rId6">
              <a:alphaModFix/>
            </a:blip>
            <a:srcRect b="0" l="10000" r="10000" t="0"/>
            <a:stretch/>
          </p:blipFill>
          <p:spPr>
            <a:xfrm>
              <a:off x="8243572" y="-558500"/>
              <a:ext cx="473332" cy="354999"/>
            </a:xfrm>
            <a:prstGeom prst="rect">
              <a:avLst/>
            </a:prstGeom>
            <a:noFill/>
            <a:ln>
              <a:noFill/>
            </a:ln>
          </p:spPr>
        </p:pic>
      </p:grpSp>
      <p:pic>
        <p:nvPicPr>
          <p:cNvPr descr="A picture containing icon&#10;&#10;Description automatically generated" id="565" name="Google Shape;565;p31"/>
          <p:cNvPicPr preferRelativeResize="0"/>
          <p:nvPr/>
        </p:nvPicPr>
        <p:blipFill rotWithShape="1">
          <a:blip r:embed="rId7">
            <a:alphaModFix/>
          </a:blip>
          <a:srcRect b="0" l="0" r="0" t="0"/>
          <a:stretch/>
        </p:blipFill>
        <p:spPr>
          <a:xfrm>
            <a:off x="170347" y="4572000"/>
            <a:ext cx="918106" cy="497808"/>
          </a:xfrm>
          <a:prstGeom prst="rect">
            <a:avLst/>
          </a:prstGeom>
          <a:noFill/>
          <a:ln>
            <a:noFill/>
          </a:ln>
        </p:spPr>
      </p:pic>
      <p:sp>
        <p:nvSpPr>
          <p:cNvPr id="566" name="Google Shape;566;p31"/>
          <p:cNvSpPr txBox="1"/>
          <p:nvPr/>
        </p:nvSpPr>
        <p:spPr>
          <a:xfrm>
            <a:off x="2514600" y="1066800"/>
            <a:ext cx="2133600" cy="304800"/>
          </a:xfrm>
          <a:prstGeom prst="rect">
            <a:avLst/>
          </a:prstGeom>
          <a:solidFill>
            <a:srgbClr val="BFBFBF"/>
          </a:solidFill>
          <a:ln cap="flat" cmpd="sng" w="9525">
            <a:solidFill>
              <a:srgbClr val="BFBFBF"/>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4000"/>
              </a:lnSpc>
              <a:spcBef>
                <a:spcPts val="0"/>
              </a:spcBef>
              <a:spcAft>
                <a:spcPts val="500"/>
              </a:spcAft>
              <a:buClr>
                <a:schemeClr val="dk1"/>
              </a:buClr>
              <a:buSzPts val="1100"/>
              <a:buFont typeface="Arial"/>
              <a:buNone/>
            </a:pPr>
            <a:r>
              <a:rPr b="1" i="0" lang="en-GB" sz="1000" u="none" cap="none" strike="noStrike">
                <a:solidFill>
                  <a:schemeClr val="dk1"/>
                </a:solidFill>
                <a:latin typeface="Roboto"/>
                <a:ea typeface="Roboto"/>
                <a:cs typeface="Roboto"/>
                <a:sym typeface="Roboto"/>
              </a:rPr>
              <a:t>Finance serving financial returns</a:t>
            </a:r>
            <a:endParaRPr b="1" i="0" sz="1000" u="none" cap="none" strike="noStrike">
              <a:solidFill>
                <a:schemeClr val="dk1"/>
              </a:solidFill>
              <a:latin typeface="Roboto"/>
              <a:ea typeface="Roboto"/>
              <a:cs typeface="Roboto"/>
              <a:sym typeface="Roboto"/>
            </a:endParaRPr>
          </a:p>
        </p:txBody>
      </p:sp>
      <p:sp>
        <p:nvSpPr>
          <p:cNvPr id="567" name="Google Shape;567;p31"/>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pic>
        <p:nvPicPr>
          <p:cNvPr id="568" name="Google Shape;568;p31"/>
          <p:cNvPicPr preferRelativeResize="0"/>
          <p:nvPr/>
        </p:nvPicPr>
        <p:blipFill rotWithShape="1">
          <a:blip r:embed="rId8">
            <a:alphaModFix/>
          </a:blip>
          <a:srcRect b="0" l="0" r="0" t="0"/>
          <a:stretch/>
        </p:blipFill>
        <p:spPr>
          <a:xfrm>
            <a:off x="2514600" y="1371600"/>
            <a:ext cx="2133600" cy="1368513"/>
          </a:xfrm>
          <a:prstGeom prst="rect">
            <a:avLst/>
          </a:prstGeom>
          <a:noFill/>
          <a:ln>
            <a:noFill/>
          </a:ln>
        </p:spPr>
      </p:pic>
      <p:sp>
        <p:nvSpPr>
          <p:cNvPr id="569" name="Google Shape;569;p31"/>
          <p:cNvSpPr txBox="1"/>
          <p:nvPr/>
        </p:nvSpPr>
        <p:spPr>
          <a:xfrm>
            <a:off x="533400" y="457200"/>
            <a:ext cx="1447800" cy="3962400"/>
          </a:xfrm>
          <a:prstGeom prst="rect">
            <a:avLst/>
          </a:prstGeom>
          <a:noFill/>
          <a:ln>
            <a:noFill/>
          </a:ln>
        </p:spPr>
        <p:txBody>
          <a:bodyPr anchorCtr="0" anchor="t" bIns="0" lIns="0" spcFirstLastPara="1" rIns="0" wrap="square" tIns="0">
            <a:noAutofit/>
          </a:bodyPr>
          <a:lstStyle/>
          <a:p>
            <a:pPr indent="0" lvl="0" marL="0" marR="0" rtl="0" algn="l">
              <a:lnSpc>
                <a:spcPct val="114000"/>
              </a:lnSpc>
              <a:spcBef>
                <a:spcPts val="0"/>
              </a:spcBef>
              <a:spcAft>
                <a:spcPts val="0"/>
              </a:spcAft>
              <a:buClr>
                <a:schemeClr val="dk1"/>
              </a:buClr>
              <a:buSzPts val="1100"/>
              <a:buFont typeface="Arial"/>
              <a:buNone/>
            </a:pPr>
            <a:r>
              <a:rPr b="1" i="0" lang="en-GB" sz="2100" u="none" cap="none" strike="noStrike">
                <a:solidFill>
                  <a:schemeClr val="dk1"/>
                </a:solidFill>
                <a:latin typeface="Roboto"/>
                <a:ea typeface="Roboto"/>
                <a:cs typeface="Roboto"/>
                <a:sym typeface="Roboto"/>
              </a:rPr>
              <a:t>Finance</a:t>
            </a:r>
            <a:endParaRPr b="1" i="0" sz="2100" u="none" cap="none" strike="noStrike">
              <a:solidFill>
                <a:schemeClr val="dk1"/>
              </a:solidFill>
              <a:latin typeface="Roboto"/>
              <a:ea typeface="Roboto"/>
              <a:cs typeface="Roboto"/>
              <a:sym typeface="Roboto"/>
            </a:endParaRPr>
          </a:p>
          <a:p>
            <a:pPr indent="0" lvl="0" marL="0" marR="0" rtl="0" algn="l">
              <a:lnSpc>
                <a:spcPct val="114000"/>
              </a:lnSpc>
              <a:spcBef>
                <a:spcPts val="700"/>
              </a:spcBef>
              <a:spcAft>
                <a:spcPts val="0"/>
              </a:spcAft>
              <a:buClr>
                <a:schemeClr val="dk1"/>
              </a:buClr>
              <a:buSzPts val="1100"/>
              <a:buFont typeface="Arial"/>
              <a:buNone/>
            </a:pPr>
            <a:r>
              <a:rPr b="0" i="0" lang="en-GB" sz="1300" u="none" cap="none" strike="noStrike">
                <a:solidFill>
                  <a:schemeClr val="dk1"/>
                </a:solidFill>
                <a:latin typeface="Roboto Light"/>
                <a:ea typeface="Roboto Light"/>
                <a:cs typeface="Roboto Light"/>
                <a:sym typeface="Roboto Light"/>
              </a:rPr>
              <a:t>Where does finance come from, and what does it demand? </a:t>
            </a:r>
            <a:endParaRPr b="0" i="0" sz="1300" u="none" cap="none" strike="noStrike">
              <a:solidFill>
                <a:schemeClr val="dk1"/>
              </a:solidFill>
              <a:latin typeface="Roboto Light"/>
              <a:ea typeface="Roboto Light"/>
              <a:cs typeface="Roboto Light"/>
              <a:sym typeface="Roboto Light"/>
            </a:endParaRPr>
          </a:p>
          <a:p>
            <a:pPr indent="0" lvl="0" marL="0" marR="0" rtl="0" algn="l">
              <a:lnSpc>
                <a:spcPct val="114000"/>
              </a:lnSpc>
              <a:spcBef>
                <a:spcPts val="700"/>
              </a:spcBef>
              <a:spcAft>
                <a:spcPts val="0"/>
              </a:spcAft>
              <a:buClr>
                <a:schemeClr val="dk1"/>
              </a:buClr>
              <a:buSzPts val="1100"/>
              <a:buFont typeface="Arial"/>
              <a:buNone/>
            </a:pPr>
            <a:r>
              <a:rPr b="0" i="0" lang="en-GB" sz="1300" u="none" cap="none" strike="noStrike">
                <a:solidFill>
                  <a:schemeClr val="dk1"/>
                </a:solidFill>
                <a:latin typeface="Roboto Light"/>
                <a:ea typeface="Roboto Light"/>
                <a:cs typeface="Roboto Light"/>
                <a:sym typeface="Roboto Light"/>
              </a:rPr>
              <a:t>What are the margin and dividend expectations? </a:t>
            </a:r>
            <a:endParaRPr b="0" i="0" sz="1300" u="none" cap="none" strike="noStrike">
              <a:solidFill>
                <a:schemeClr val="dk1"/>
              </a:solidFill>
              <a:latin typeface="Roboto Light"/>
              <a:ea typeface="Roboto Light"/>
              <a:cs typeface="Roboto Light"/>
              <a:sym typeface="Roboto Light"/>
            </a:endParaRPr>
          </a:p>
          <a:p>
            <a:pPr indent="0" lvl="0" marL="0" marR="0" rtl="0" algn="l">
              <a:lnSpc>
                <a:spcPct val="114000"/>
              </a:lnSpc>
              <a:spcBef>
                <a:spcPts val="700"/>
              </a:spcBef>
              <a:spcAft>
                <a:spcPts val="0"/>
              </a:spcAft>
              <a:buClr>
                <a:schemeClr val="dk1"/>
              </a:buClr>
              <a:buSzPts val="1100"/>
              <a:buFont typeface="Arial"/>
              <a:buNone/>
            </a:pPr>
            <a:r>
              <a:rPr b="0" i="0" lang="en-GB" sz="1300" u="none" cap="none" strike="noStrike">
                <a:solidFill>
                  <a:schemeClr val="dk1"/>
                </a:solidFill>
                <a:latin typeface="Roboto Light"/>
                <a:ea typeface="Roboto Light"/>
                <a:cs typeface="Roboto Light"/>
                <a:sym typeface="Roboto Light"/>
              </a:rPr>
              <a:t>What are the rules on reinvestment &amp; profit allocation?</a:t>
            </a:r>
            <a:endParaRPr b="0" i="0" sz="1300" u="none" cap="none" strike="noStrike">
              <a:solidFill>
                <a:schemeClr val="dk1"/>
              </a:solidFill>
              <a:latin typeface="Roboto Light"/>
              <a:ea typeface="Roboto Light"/>
              <a:cs typeface="Roboto Light"/>
              <a:sym typeface="Roboto Light"/>
            </a:endParaRPr>
          </a:p>
          <a:p>
            <a:pPr indent="0" lvl="0" marL="0" marR="0" rtl="0" algn="l">
              <a:lnSpc>
                <a:spcPct val="114000"/>
              </a:lnSpc>
              <a:spcBef>
                <a:spcPts val="700"/>
              </a:spcBef>
              <a:spcAft>
                <a:spcPts val="700"/>
              </a:spcAft>
              <a:buClr>
                <a:schemeClr val="dk1"/>
              </a:buClr>
              <a:buSzPts val="1100"/>
              <a:buFont typeface="Arial"/>
              <a:buNone/>
            </a:pPr>
            <a:r>
              <a:rPr b="0" i="0" lang="en-GB" sz="1300" u="none" cap="none" strike="noStrike">
                <a:solidFill>
                  <a:schemeClr val="dk1"/>
                </a:solidFill>
                <a:latin typeface="Roboto Light"/>
                <a:ea typeface="Roboto Light"/>
                <a:cs typeface="Roboto Light"/>
                <a:sym typeface="Roboto Light"/>
              </a:rPr>
              <a:t>What’s considered a fair return for investors?</a:t>
            </a:r>
            <a:endParaRPr b="0" i="0" sz="1300" u="none" cap="none" strike="noStrike">
              <a:solidFill>
                <a:schemeClr val="dk1"/>
              </a:solidFill>
              <a:latin typeface="Roboto Light"/>
              <a:ea typeface="Roboto Light"/>
              <a:cs typeface="Roboto Light"/>
              <a:sym typeface="Roboto Light"/>
            </a:endParaRPr>
          </a:p>
        </p:txBody>
      </p:sp>
      <p:sp>
        <p:nvSpPr>
          <p:cNvPr id="570" name="Google Shape;570;p31"/>
          <p:cNvSpPr txBox="1"/>
          <p:nvPr/>
        </p:nvSpPr>
        <p:spPr>
          <a:xfrm>
            <a:off x="6477000" y="2895600"/>
            <a:ext cx="2127900" cy="1828800"/>
          </a:xfrm>
          <a:prstGeom prst="rect">
            <a:avLst/>
          </a:prstGeom>
          <a:noFill/>
          <a:ln>
            <a:noFill/>
          </a:ln>
        </p:spPr>
        <p:txBody>
          <a:bodyPr anchorCtr="0" anchor="t" bIns="0" lIns="0" spcFirstLastPara="1" rIns="0" wrap="square" tIns="0">
            <a:noAutofit/>
          </a:bodyPr>
          <a:lstStyle/>
          <a:p>
            <a:pPr indent="0" lvl="0" marL="0" marR="0" rtl="0" algn="l">
              <a:lnSpc>
                <a:spcPct val="114000"/>
              </a:lnSpc>
              <a:spcBef>
                <a:spcPts val="0"/>
              </a:spcBef>
              <a:spcAft>
                <a:spcPts val="500"/>
              </a:spcAft>
              <a:buClr>
                <a:srgbClr val="000000"/>
              </a:buClr>
              <a:buSzPts val="1100"/>
              <a:buFont typeface="Arial"/>
              <a:buNone/>
            </a:pPr>
            <a:r>
              <a:rPr b="0" i="0" lang="en-GB" sz="1100" u="none" cap="none" strike="noStrike">
                <a:solidFill>
                  <a:schemeClr val="dk1"/>
                </a:solidFill>
                <a:latin typeface="Roboto Light"/>
                <a:ea typeface="Roboto Light"/>
                <a:cs typeface="Roboto Light"/>
                <a:sym typeface="Roboto Light"/>
              </a:rPr>
              <a:t>Example The </a:t>
            </a:r>
            <a:r>
              <a:rPr b="1" i="0" lang="en-GB" sz="1100" u="none" cap="none" strike="noStrike">
                <a:solidFill>
                  <a:schemeClr val="dk1"/>
                </a:solidFill>
                <a:latin typeface="Roboto"/>
                <a:ea typeface="Roboto"/>
                <a:cs typeface="Roboto"/>
                <a:sym typeface="Roboto"/>
              </a:rPr>
              <a:t>Body Shop</a:t>
            </a:r>
            <a:r>
              <a:rPr b="0" i="0" lang="en-GB" sz="1100" u="none" cap="none" strike="noStrike">
                <a:solidFill>
                  <a:schemeClr val="dk1"/>
                </a:solidFill>
                <a:latin typeface="Roboto Light"/>
                <a:ea typeface="Roboto Light"/>
                <a:cs typeface="Roboto Light"/>
                <a:sym typeface="Roboto Light"/>
              </a:rPr>
              <a:t> and </a:t>
            </a:r>
            <a:r>
              <a:rPr b="1" i="0" lang="en-GB" sz="1100" u="none" cap="none" strike="noStrike">
                <a:solidFill>
                  <a:schemeClr val="dk1"/>
                </a:solidFill>
                <a:latin typeface="Roboto"/>
                <a:ea typeface="Roboto"/>
                <a:cs typeface="Roboto"/>
                <a:sym typeface="Roboto"/>
              </a:rPr>
              <a:t>Plastics for Change</a:t>
            </a:r>
            <a:r>
              <a:rPr b="0" i="0" lang="en-GB" sz="1100" u="none" cap="none" strike="noStrike">
                <a:solidFill>
                  <a:schemeClr val="dk1"/>
                </a:solidFill>
                <a:latin typeface="Roboto Light"/>
                <a:ea typeface="Roboto Light"/>
                <a:cs typeface="Roboto Light"/>
                <a:sym typeface="Roboto Light"/>
              </a:rPr>
              <a:t> partnership</a:t>
            </a:r>
            <a:endParaRPr b="0" i="0" sz="1100" u="none" cap="none" strike="noStrike">
              <a:solidFill>
                <a:schemeClr val="dk1"/>
              </a:solidFill>
              <a:latin typeface="Roboto Light"/>
              <a:ea typeface="Roboto Light"/>
              <a:cs typeface="Roboto Light"/>
              <a:sym typeface="Roboto Light"/>
            </a:endParaRPr>
          </a:p>
        </p:txBody>
      </p:sp>
      <p:sp>
        <p:nvSpPr>
          <p:cNvPr id="571" name="Google Shape;571;p31"/>
          <p:cNvSpPr txBox="1"/>
          <p:nvPr/>
        </p:nvSpPr>
        <p:spPr>
          <a:xfrm>
            <a:off x="6477000" y="1066800"/>
            <a:ext cx="2133600" cy="304800"/>
          </a:xfrm>
          <a:prstGeom prst="rect">
            <a:avLst/>
          </a:prstGeom>
          <a:solidFill>
            <a:srgbClr val="BFBFBF"/>
          </a:solidFill>
          <a:ln cap="flat" cmpd="sng" w="9525">
            <a:solidFill>
              <a:srgbClr val="BFBFBF"/>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4000"/>
              </a:lnSpc>
              <a:spcBef>
                <a:spcPts val="0"/>
              </a:spcBef>
              <a:spcAft>
                <a:spcPts val="500"/>
              </a:spcAft>
              <a:buClr>
                <a:schemeClr val="dk1"/>
              </a:buClr>
              <a:buSzPts val="1100"/>
              <a:buFont typeface="Arial"/>
              <a:buNone/>
            </a:pPr>
            <a:r>
              <a:rPr b="1" i="0" lang="en-GB" sz="1000" u="none" cap="none" strike="noStrike">
                <a:solidFill>
                  <a:schemeClr val="dk1"/>
                </a:solidFill>
                <a:latin typeface="Roboto"/>
                <a:ea typeface="Roboto"/>
                <a:cs typeface="Roboto"/>
                <a:sym typeface="Roboto"/>
              </a:rPr>
              <a:t>Finance serving purpose</a:t>
            </a:r>
            <a:endParaRPr b="1" i="0" sz="1000" u="none" cap="none" strike="noStrike">
              <a:solidFill>
                <a:schemeClr val="dk1"/>
              </a:solidFill>
              <a:latin typeface="Roboto"/>
              <a:ea typeface="Roboto"/>
              <a:cs typeface="Roboto"/>
              <a:sym typeface="Roboto"/>
            </a:endParaRPr>
          </a:p>
        </p:txBody>
      </p:sp>
      <p:pic>
        <p:nvPicPr>
          <p:cNvPr id="572" name="Google Shape;572;p31"/>
          <p:cNvPicPr preferRelativeResize="0"/>
          <p:nvPr/>
        </p:nvPicPr>
        <p:blipFill rotWithShape="1">
          <a:blip r:embed="rId9">
            <a:alphaModFix/>
          </a:blip>
          <a:srcRect b="0" l="0" r="3446" t="0"/>
          <a:stretch/>
        </p:blipFill>
        <p:spPr>
          <a:xfrm>
            <a:off x="6477000" y="1371600"/>
            <a:ext cx="2133601" cy="1371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cxnSp>
        <p:nvCxnSpPr>
          <p:cNvPr id="577" name="Google Shape;577;p32"/>
          <p:cNvCxnSpPr/>
          <p:nvPr/>
        </p:nvCxnSpPr>
        <p:spPr>
          <a:xfrm>
            <a:off x="1219200" y="1219200"/>
            <a:ext cx="0" cy="3914700"/>
          </a:xfrm>
          <a:prstGeom prst="straightConnector1">
            <a:avLst/>
          </a:prstGeom>
          <a:noFill/>
          <a:ln cap="flat" cmpd="sng" w="76200">
            <a:solidFill>
              <a:srgbClr val="F4D324"/>
            </a:solidFill>
            <a:prstDash val="solid"/>
            <a:round/>
            <a:headEnd len="sm" w="sm" type="none"/>
            <a:tailEnd len="sm" w="sm" type="none"/>
          </a:ln>
        </p:spPr>
      </p:cxnSp>
      <p:sp>
        <p:nvSpPr>
          <p:cNvPr id="578" name="Google Shape;578;p32"/>
          <p:cNvSpPr/>
          <p:nvPr/>
        </p:nvSpPr>
        <p:spPr>
          <a:xfrm>
            <a:off x="762000" y="1371600"/>
            <a:ext cx="1219200" cy="457200"/>
          </a:xfrm>
          <a:prstGeom prst="rect">
            <a:avLst/>
          </a:prstGeom>
          <a:solidFill>
            <a:srgbClr val="F4D324"/>
          </a:solidFill>
          <a:ln>
            <a:noFill/>
          </a:ln>
        </p:spPr>
        <p:txBody>
          <a:bodyPr anchorCtr="0" anchor="ctr" bIns="34275" lIns="108000"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b="1" i="0" lang="en-GB" sz="1500" u="none" cap="none" strike="noStrike">
                <a:solidFill>
                  <a:schemeClr val="dk1"/>
                </a:solidFill>
                <a:latin typeface="Roboto"/>
                <a:ea typeface="Roboto"/>
                <a:cs typeface="Roboto"/>
                <a:sym typeface="Roboto"/>
              </a:rPr>
              <a:t>Purpose</a:t>
            </a:r>
            <a:endParaRPr b="1" i="0" sz="1500" u="none" cap="none" strike="noStrike">
              <a:solidFill>
                <a:schemeClr val="dk1"/>
              </a:solidFill>
              <a:latin typeface="Roboto"/>
              <a:ea typeface="Roboto"/>
              <a:cs typeface="Roboto"/>
              <a:sym typeface="Roboto"/>
            </a:endParaRPr>
          </a:p>
        </p:txBody>
      </p:sp>
      <p:sp>
        <p:nvSpPr>
          <p:cNvPr id="579" name="Google Shape;579;p32"/>
          <p:cNvSpPr/>
          <p:nvPr/>
        </p:nvSpPr>
        <p:spPr>
          <a:xfrm flipH="1" rot="5400000">
            <a:off x="1866900" y="1485900"/>
            <a:ext cx="457200" cy="2286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580" name="Google Shape;580;p32"/>
          <p:cNvSpPr/>
          <p:nvPr/>
        </p:nvSpPr>
        <p:spPr>
          <a:xfrm>
            <a:off x="762000" y="1981200"/>
            <a:ext cx="1219200" cy="457200"/>
          </a:xfrm>
          <a:prstGeom prst="rect">
            <a:avLst/>
          </a:prstGeom>
          <a:solidFill>
            <a:srgbClr val="F4D324"/>
          </a:solidFill>
          <a:ln>
            <a:noFill/>
          </a:ln>
        </p:spPr>
        <p:txBody>
          <a:bodyPr anchorCtr="0" anchor="ctr" bIns="34275" lIns="108000"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b="1" i="0" lang="en-GB" sz="1500" u="none" cap="none" strike="noStrike">
                <a:solidFill>
                  <a:schemeClr val="dk1"/>
                </a:solidFill>
                <a:latin typeface="Roboto"/>
                <a:ea typeface="Roboto"/>
                <a:cs typeface="Roboto"/>
                <a:sym typeface="Roboto"/>
              </a:rPr>
              <a:t>Networks</a:t>
            </a:r>
            <a:endParaRPr b="1" i="0" sz="1500" u="none" cap="none" strike="noStrike">
              <a:solidFill>
                <a:schemeClr val="dk1"/>
              </a:solidFill>
              <a:latin typeface="Roboto"/>
              <a:ea typeface="Roboto"/>
              <a:cs typeface="Roboto"/>
              <a:sym typeface="Roboto"/>
            </a:endParaRPr>
          </a:p>
        </p:txBody>
      </p:sp>
      <p:sp>
        <p:nvSpPr>
          <p:cNvPr id="581" name="Google Shape;581;p32"/>
          <p:cNvSpPr/>
          <p:nvPr/>
        </p:nvSpPr>
        <p:spPr>
          <a:xfrm flipH="1" rot="5400000">
            <a:off x="1866900" y="2095500"/>
            <a:ext cx="457200" cy="2286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582" name="Google Shape;582;p32"/>
          <p:cNvSpPr/>
          <p:nvPr/>
        </p:nvSpPr>
        <p:spPr>
          <a:xfrm>
            <a:off x="762000" y="2590800"/>
            <a:ext cx="1219200" cy="457200"/>
          </a:xfrm>
          <a:prstGeom prst="rect">
            <a:avLst/>
          </a:prstGeom>
          <a:solidFill>
            <a:srgbClr val="F4D324"/>
          </a:solidFill>
          <a:ln>
            <a:noFill/>
          </a:ln>
        </p:spPr>
        <p:txBody>
          <a:bodyPr anchorCtr="0" anchor="ctr" bIns="34275" lIns="108000"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b="1" i="0" lang="en-GB" sz="1500" u="none" cap="none" strike="noStrike">
                <a:solidFill>
                  <a:schemeClr val="dk1"/>
                </a:solidFill>
                <a:latin typeface="Roboto"/>
                <a:ea typeface="Roboto"/>
                <a:cs typeface="Roboto"/>
                <a:sym typeface="Roboto"/>
              </a:rPr>
              <a:t>Governance</a:t>
            </a:r>
            <a:endParaRPr b="1" i="0" sz="1500" u="none" cap="none" strike="noStrike">
              <a:solidFill>
                <a:schemeClr val="dk1"/>
              </a:solidFill>
              <a:latin typeface="Roboto"/>
              <a:ea typeface="Roboto"/>
              <a:cs typeface="Roboto"/>
              <a:sym typeface="Roboto"/>
            </a:endParaRPr>
          </a:p>
        </p:txBody>
      </p:sp>
      <p:sp>
        <p:nvSpPr>
          <p:cNvPr id="583" name="Google Shape;583;p32"/>
          <p:cNvSpPr/>
          <p:nvPr/>
        </p:nvSpPr>
        <p:spPr>
          <a:xfrm flipH="1" rot="5400000">
            <a:off x="1866900" y="2705100"/>
            <a:ext cx="457200" cy="2286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584" name="Google Shape;584;p32"/>
          <p:cNvSpPr/>
          <p:nvPr/>
        </p:nvSpPr>
        <p:spPr>
          <a:xfrm>
            <a:off x="762000" y="3200400"/>
            <a:ext cx="1219200" cy="457200"/>
          </a:xfrm>
          <a:prstGeom prst="rect">
            <a:avLst/>
          </a:prstGeom>
          <a:solidFill>
            <a:srgbClr val="F4D324"/>
          </a:solidFill>
          <a:ln>
            <a:noFill/>
          </a:ln>
        </p:spPr>
        <p:txBody>
          <a:bodyPr anchorCtr="0" anchor="ctr" bIns="34275" lIns="108000"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b="1" i="0" lang="en-GB" sz="1500" u="none" cap="none" strike="noStrike">
                <a:solidFill>
                  <a:schemeClr val="dk1"/>
                </a:solidFill>
                <a:latin typeface="Roboto"/>
                <a:ea typeface="Roboto"/>
                <a:cs typeface="Roboto"/>
                <a:sym typeface="Roboto"/>
              </a:rPr>
              <a:t>Ownership</a:t>
            </a:r>
            <a:endParaRPr b="1" i="0" sz="1500" u="none" cap="none" strike="noStrike">
              <a:solidFill>
                <a:schemeClr val="dk1"/>
              </a:solidFill>
              <a:latin typeface="Roboto"/>
              <a:ea typeface="Roboto"/>
              <a:cs typeface="Roboto"/>
              <a:sym typeface="Roboto"/>
            </a:endParaRPr>
          </a:p>
        </p:txBody>
      </p:sp>
      <p:sp>
        <p:nvSpPr>
          <p:cNvPr id="585" name="Google Shape;585;p32"/>
          <p:cNvSpPr/>
          <p:nvPr/>
        </p:nvSpPr>
        <p:spPr>
          <a:xfrm flipH="1" rot="5400000">
            <a:off x="1866900" y="3314700"/>
            <a:ext cx="457200" cy="2286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586" name="Google Shape;586;p32"/>
          <p:cNvSpPr/>
          <p:nvPr/>
        </p:nvSpPr>
        <p:spPr>
          <a:xfrm>
            <a:off x="762000" y="3810000"/>
            <a:ext cx="1219200" cy="457200"/>
          </a:xfrm>
          <a:prstGeom prst="rect">
            <a:avLst/>
          </a:prstGeom>
          <a:solidFill>
            <a:srgbClr val="F4D324"/>
          </a:solidFill>
          <a:ln>
            <a:noFill/>
          </a:ln>
        </p:spPr>
        <p:txBody>
          <a:bodyPr anchorCtr="0" anchor="ctr" bIns="34275" lIns="108000"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b="1" i="0" lang="en-GB" sz="1500" u="none" cap="none" strike="noStrike">
                <a:solidFill>
                  <a:schemeClr val="dk1"/>
                </a:solidFill>
                <a:latin typeface="Roboto"/>
                <a:ea typeface="Roboto"/>
                <a:cs typeface="Roboto"/>
                <a:sym typeface="Roboto"/>
              </a:rPr>
              <a:t>Finance</a:t>
            </a:r>
            <a:endParaRPr b="1" i="0" sz="1500" u="none" cap="none" strike="noStrike">
              <a:solidFill>
                <a:schemeClr val="dk1"/>
              </a:solidFill>
              <a:latin typeface="Roboto"/>
              <a:ea typeface="Roboto"/>
              <a:cs typeface="Roboto"/>
              <a:sym typeface="Roboto"/>
            </a:endParaRPr>
          </a:p>
        </p:txBody>
      </p:sp>
      <p:sp>
        <p:nvSpPr>
          <p:cNvPr id="587" name="Google Shape;587;p32"/>
          <p:cNvSpPr/>
          <p:nvPr/>
        </p:nvSpPr>
        <p:spPr>
          <a:xfrm flipH="1" rot="5400000">
            <a:off x="1866900" y="3924300"/>
            <a:ext cx="457200" cy="2286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588" name="Google Shape;588;p32"/>
          <p:cNvSpPr txBox="1"/>
          <p:nvPr/>
        </p:nvSpPr>
        <p:spPr>
          <a:xfrm>
            <a:off x="2362200" y="1371600"/>
            <a:ext cx="4883700" cy="3048000"/>
          </a:xfrm>
          <a:prstGeom prst="rect">
            <a:avLst/>
          </a:prstGeom>
          <a:noFill/>
          <a:ln>
            <a:noFill/>
          </a:ln>
        </p:spPr>
        <p:txBody>
          <a:bodyPr anchorCtr="0" anchor="t" bIns="0" lIns="0" spcFirstLastPara="1" rIns="0" wrap="square" tIns="0">
            <a:noAutofit/>
          </a:bodyPr>
          <a:lstStyle/>
          <a:p>
            <a:pPr indent="-282575" lvl="0" marL="360000" marR="0" rtl="0" algn="l">
              <a:lnSpc>
                <a:spcPct val="150000"/>
              </a:lnSpc>
              <a:spcBef>
                <a:spcPts val="1000"/>
              </a:spcBef>
              <a:spcAft>
                <a:spcPts val="0"/>
              </a:spcAft>
              <a:buClr>
                <a:schemeClr val="dk1"/>
              </a:buClr>
              <a:buSzPts val="1600"/>
              <a:buFont typeface="Roboto"/>
              <a:buChar char="-"/>
            </a:pPr>
            <a:r>
              <a:rPr b="1" i="0" lang="en-GB" sz="1400" u="none" cap="none" strike="noStrike">
                <a:solidFill>
                  <a:schemeClr val="dk1"/>
                </a:solidFill>
                <a:latin typeface="Roboto"/>
                <a:ea typeface="Roboto"/>
                <a:cs typeface="Roboto"/>
                <a:sym typeface="Roboto"/>
              </a:rPr>
              <a:t>aligning internal processes with business purpose</a:t>
            </a:r>
            <a:endParaRPr b="1" i="0" sz="1400" u="none" cap="none" strike="noStrike">
              <a:solidFill>
                <a:schemeClr val="dk1"/>
              </a:solidFill>
              <a:latin typeface="Roboto"/>
              <a:ea typeface="Roboto"/>
              <a:cs typeface="Roboto"/>
              <a:sym typeface="Roboto"/>
            </a:endParaRPr>
          </a:p>
          <a:p>
            <a:pPr indent="-282575" lvl="0" marL="360000" marR="0" rtl="0" algn="l">
              <a:lnSpc>
                <a:spcPct val="150000"/>
              </a:lnSpc>
              <a:spcBef>
                <a:spcPts val="0"/>
              </a:spcBef>
              <a:spcAft>
                <a:spcPts val="0"/>
              </a:spcAft>
              <a:buClr>
                <a:schemeClr val="dk1"/>
              </a:buClr>
              <a:buSzPts val="1600"/>
              <a:buFont typeface="Roboto"/>
              <a:buChar char="-"/>
            </a:pPr>
            <a:r>
              <a:rPr b="1" i="0" lang="en-GB" sz="1400" u="none" cap="none" strike="noStrike">
                <a:solidFill>
                  <a:schemeClr val="dk1"/>
                </a:solidFill>
                <a:latin typeface="Roboto"/>
                <a:ea typeface="Roboto"/>
                <a:cs typeface="Roboto"/>
                <a:sym typeface="Roboto"/>
              </a:rPr>
              <a:t>enabling new partnerships and engaging stakeholders</a:t>
            </a:r>
            <a:endParaRPr b="1" i="0" sz="1400" u="none" cap="none" strike="noStrike">
              <a:solidFill>
                <a:schemeClr val="dk1"/>
              </a:solidFill>
              <a:latin typeface="Roboto"/>
              <a:ea typeface="Roboto"/>
              <a:cs typeface="Roboto"/>
              <a:sym typeface="Roboto"/>
            </a:endParaRPr>
          </a:p>
          <a:p>
            <a:pPr indent="-282575" lvl="0" marL="360000" marR="0" rtl="0" algn="l">
              <a:lnSpc>
                <a:spcPct val="150000"/>
              </a:lnSpc>
              <a:spcBef>
                <a:spcPts val="0"/>
              </a:spcBef>
              <a:spcAft>
                <a:spcPts val="0"/>
              </a:spcAft>
              <a:buClr>
                <a:schemeClr val="dk1"/>
              </a:buClr>
              <a:buSzPts val="1600"/>
              <a:buFont typeface="Roboto"/>
              <a:buChar char="-"/>
            </a:pPr>
            <a:r>
              <a:rPr b="1" i="0" lang="en-GB" sz="1400" u="none" cap="none" strike="noStrike">
                <a:solidFill>
                  <a:schemeClr val="dk1"/>
                </a:solidFill>
                <a:latin typeface="Roboto"/>
                <a:ea typeface="Roboto"/>
                <a:cs typeface="Roboto"/>
                <a:sym typeface="Roboto"/>
              </a:rPr>
              <a:t>channelling investment into transformative ideas</a:t>
            </a:r>
            <a:endParaRPr b="1" i="0" sz="1400" u="none" cap="none" strike="noStrike">
              <a:solidFill>
                <a:schemeClr val="dk1"/>
              </a:solidFill>
              <a:latin typeface="Roboto"/>
              <a:ea typeface="Roboto"/>
              <a:cs typeface="Roboto"/>
              <a:sym typeface="Roboto"/>
            </a:endParaRPr>
          </a:p>
          <a:p>
            <a:pPr indent="-282575" lvl="0" marL="360000" marR="0" rtl="0" algn="l">
              <a:lnSpc>
                <a:spcPct val="150000"/>
              </a:lnSpc>
              <a:spcBef>
                <a:spcPts val="0"/>
              </a:spcBef>
              <a:spcAft>
                <a:spcPts val="0"/>
              </a:spcAft>
              <a:buClr>
                <a:schemeClr val="dk1"/>
              </a:buClr>
              <a:buSzPts val="1600"/>
              <a:buFont typeface="Roboto"/>
              <a:buChar char="-"/>
            </a:pPr>
            <a:r>
              <a:rPr b="1" i="0" lang="en-GB" sz="1400" u="none" cap="none" strike="noStrike">
                <a:solidFill>
                  <a:schemeClr val="dk1"/>
                </a:solidFill>
                <a:latin typeface="Roboto"/>
                <a:ea typeface="Roboto"/>
                <a:cs typeface="Roboto"/>
                <a:sym typeface="Roboto"/>
              </a:rPr>
              <a:t>locking-in legacy and protecting mission</a:t>
            </a:r>
            <a:endParaRPr b="1" i="0" sz="1400" u="none" cap="none" strike="noStrike">
              <a:solidFill>
                <a:schemeClr val="dk1"/>
              </a:solidFill>
              <a:latin typeface="Roboto"/>
              <a:ea typeface="Roboto"/>
              <a:cs typeface="Roboto"/>
              <a:sym typeface="Roboto"/>
            </a:endParaRPr>
          </a:p>
          <a:p>
            <a:pPr indent="-282575" lvl="0" marL="360000" marR="0" rtl="0" algn="l">
              <a:lnSpc>
                <a:spcPct val="150000"/>
              </a:lnSpc>
              <a:spcBef>
                <a:spcPts val="0"/>
              </a:spcBef>
              <a:spcAft>
                <a:spcPts val="0"/>
              </a:spcAft>
              <a:buClr>
                <a:schemeClr val="dk1"/>
              </a:buClr>
              <a:buSzPts val="1600"/>
              <a:buFont typeface="Roboto"/>
              <a:buChar char="-"/>
            </a:pPr>
            <a:r>
              <a:rPr b="1" i="0" lang="en-GB" sz="1400" u="none" cap="none" strike="noStrike">
                <a:solidFill>
                  <a:schemeClr val="dk1"/>
                </a:solidFill>
                <a:latin typeface="Roboto"/>
                <a:ea typeface="Roboto"/>
                <a:cs typeface="Roboto"/>
                <a:sym typeface="Roboto"/>
              </a:rPr>
              <a:t>becoming regenerative and distributive by design</a:t>
            </a:r>
            <a:endParaRPr b="1" i="0" sz="1400" u="none" cap="none" strike="noStrike">
              <a:solidFill>
                <a:schemeClr val="dk1"/>
              </a:solidFill>
              <a:latin typeface="Roboto"/>
              <a:ea typeface="Roboto"/>
              <a:cs typeface="Roboto"/>
              <a:sym typeface="Roboto"/>
            </a:endParaRPr>
          </a:p>
        </p:txBody>
      </p:sp>
      <p:pic>
        <p:nvPicPr>
          <p:cNvPr descr="A picture containing icon&#10;&#10;Description automatically generated" id="589" name="Google Shape;589;p32"/>
          <p:cNvPicPr preferRelativeResize="0"/>
          <p:nvPr/>
        </p:nvPicPr>
        <p:blipFill rotWithShape="1">
          <a:blip r:embed="rId3">
            <a:alphaModFix/>
          </a:blip>
          <a:srcRect b="0" l="0" r="0" t="0"/>
          <a:stretch/>
        </p:blipFill>
        <p:spPr>
          <a:xfrm>
            <a:off x="170347" y="4572000"/>
            <a:ext cx="918106" cy="497808"/>
          </a:xfrm>
          <a:prstGeom prst="rect">
            <a:avLst/>
          </a:prstGeom>
          <a:noFill/>
          <a:ln>
            <a:noFill/>
          </a:ln>
        </p:spPr>
      </p:pic>
      <p:sp>
        <p:nvSpPr>
          <p:cNvPr id="590" name="Google Shape;590;p32"/>
          <p:cNvSpPr txBox="1"/>
          <p:nvPr/>
        </p:nvSpPr>
        <p:spPr>
          <a:xfrm>
            <a:off x="1219200" y="533400"/>
            <a:ext cx="6019800" cy="381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0" i="0" lang="en-GB" sz="2400" u="none" cap="none" strike="noStrike">
                <a:solidFill>
                  <a:schemeClr val="dk1"/>
                </a:solidFill>
                <a:latin typeface="Roboto Light"/>
                <a:ea typeface="Roboto Light"/>
                <a:cs typeface="Roboto Light"/>
                <a:sym typeface="Roboto Light"/>
              </a:rPr>
              <a:t>Benefits of redesign</a:t>
            </a:r>
            <a:endParaRPr b="0" i="0" sz="2400" u="none" cap="none" strike="noStrike">
              <a:solidFill>
                <a:schemeClr val="dk1"/>
              </a:solidFill>
              <a:latin typeface="Roboto Light"/>
              <a:ea typeface="Roboto Light"/>
              <a:cs typeface="Roboto Light"/>
              <a:sym typeface="Roboto Light"/>
            </a:endParaRPr>
          </a:p>
        </p:txBody>
      </p:sp>
      <p:sp>
        <p:nvSpPr>
          <p:cNvPr id="591" name="Google Shape;591;p32"/>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grpSp>
        <p:nvGrpSpPr>
          <p:cNvPr id="592" name="Google Shape;592;p32"/>
          <p:cNvGrpSpPr/>
          <p:nvPr/>
        </p:nvGrpSpPr>
        <p:grpSpPr>
          <a:xfrm>
            <a:off x="7430947" y="1362749"/>
            <a:ext cx="1700933" cy="1079404"/>
            <a:chOff x="123846" y="5382464"/>
            <a:chExt cx="2435471" cy="1462211"/>
          </a:xfrm>
        </p:grpSpPr>
        <p:pic>
          <p:nvPicPr>
            <p:cNvPr descr="Why have a farming partnership agreement? Coodes blog" id="593" name="Google Shape;593;p32"/>
            <p:cNvPicPr preferRelativeResize="0"/>
            <p:nvPr/>
          </p:nvPicPr>
          <p:blipFill rotWithShape="1">
            <a:blip r:embed="rId4">
              <a:alphaModFix/>
            </a:blip>
            <a:srcRect b="0" l="0" r="0" t="0"/>
            <a:stretch/>
          </p:blipFill>
          <p:spPr>
            <a:xfrm>
              <a:off x="123846" y="5382464"/>
              <a:ext cx="2356522" cy="1456184"/>
            </a:xfrm>
            <a:prstGeom prst="rect">
              <a:avLst/>
            </a:prstGeom>
            <a:noFill/>
            <a:ln>
              <a:noFill/>
            </a:ln>
          </p:spPr>
        </p:pic>
        <p:sp>
          <p:nvSpPr>
            <p:cNvPr id="594" name="Google Shape;594;p32"/>
            <p:cNvSpPr txBox="1"/>
            <p:nvPr/>
          </p:nvSpPr>
          <p:spPr>
            <a:xfrm>
              <a:off x="360617" y="6521575"/>
              <a:ext cx="2198700" cy="323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lt1"/>
                  </a:solidFill>
                  <a:latin typeface="Arial"/>
                  <a:ea typeface="Arial"/>
                  <a:cs typeface="Arial"/>
                  <a:sym typeface="Arial"/>
                </a:rPr>
                <a:t>Supply chain security</a:t>
              </a:r>
              <a:endParaRPr b="0" i="0" sz="1100" u="none" cap="none" strike="noStrike">
                <a:solidFill>
                  <a:schemeClr val="lt1"/>
                </a:solidFill>
                <a:latin typeface="Arial"/>
                <a:ea typeface="Arial"/>
                <a:cs typeface="Arial"/>
                <a:sym typeface="Arial"/>
              </a:endParaRPr>
            </a:p>
          </p:txBody>
        </p:sp>
      </p:grpSp>
      <p:grpSp>
        <p:nvGrpSpPr>
          <p:cNvPr id="595" name="Google Shape;595;p32"/>
          <p:cNvGrpSpPr/>
          <p:nvPr/>
        </p:nvGrpSpPr>
        <p:grpSpPr>
          <a:xfrm>
            <a:off x="7422710" y="177820"/>
            <a:ext cx="1649069" cy="1239434"/>
            <a:chOff x="3322471" y="5342629"/>
            <a:chExt cx="2492547" cy="1678995"/>
          </a:xfrm>
        </p:grpSpPr>
        <p:pic>
          <p:nvPicPr>
            <p:cNvPr descr="Screen Shot 2018-11-12 at 10.42.11.jpg" id="596" name="Google Shape;596;p32"/>
            <p:cNvPicPr preferRelativeResize="0"/>
            <p:nvPr/>
          </p:nvPicPr>
          <p:blipFill rotWithShape="1">
            <a:blip r:embed="rId5">
              <a:alphaModFix/>
            </a:blip>
            <a:srcRect b="0" l="0" r="0" t="0"/>
            <a:stretch/>
          </p:blipFill>
          <p:spPr>
            <a:xfrm>
              <a:off x="3322471" y="5342629"/>
              <a:ext cx="2492547" cy="1456184"/>
            </a:xfrm>
            <a:prstGeom prst="rect">
              <a:avLst/>
            </a:prstGeom>
            <a:noFill/>
            <a:ln>
              <a:noFill/>
            </a:ln>
          </p:spPr>
        </p:pic>
        <p:sp>
          <p:nvSpPr>
            <p:cNvPr id="597" name="Google Shape;597;p32"/>
            <p:cNvSpPr txBox="1"/>
            <p:nvPr/>
          </p:nvSpPr>
          <p:spPr>
            <a:xfrm>
              <a:off x="3459703" y="6469024"/>
              <a:ext cx="2198700" cy="552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lt1"/>
                  </a:solidFill>
                  <a:latin typeface="Arial"/>
                  <a:ea typeface="Arial"/>
                  <a:cs typeface="Arial"/>
                  <a:sym typeface="Arial"/>
                </a:rPr>
                <a:t>Product design process</a:t>
              </a:r>
              <a:endParaRPr b="0" i="0" sz="1100" u="none" cap="none" strike="noStrike">
                <a:solidFill>
                  <a:schemeClr val="lt1"/>
                </a:solidFill>
                <a:latin typeface="Arial"/>
                <a:ea typeface="Arial"/>
                <a:cs typeface="Arial"/>
                <a:sym typeface="Arial"/>
              </a:endParaRPr>
            </a:p>
          </p:txBody>
        </p:sp>
      </p:grpSp>
      <p:grpSp>
        <p:nvGrpSpPr>
          <p:cNvPr id="598" name="Google Shape;598;p32"/>
          <p:cNvGrpSpPr/>
          <p:nvPr/>
        </p:nvGrpSpPr>
        <p:grpSpPr>
          <a:xfrm>
            <a:off x="7409403" y="2510181"/>
            <a:ext cx="1662277" cy="1095956"/>
            <a:chOff x="6401696" y="5342627"/>
            <a:chExt cx="2216370" cy="1461275"/>
          </a:xfrm>
        </p:grpSpPr>
        <p:pic>
          <p:nvPicPr>
            <p:cNvPr descr="RIVERSIMPLE RASA IS UNVEILED -" id="599" name="Google Shape;599;p32"/>
            <p:cNvPicPr preferRelativeResize="0"/>
            <p:nvPr/>
          </p:nvPicPr>
          <p:blipFill rotWithShape="1">
            <a:blip r:embed="rId6">
              <a:alphaModFix/>
            </a:blip>
            <a:srcRect b="0" l="0" r="0" t="0"/>
            <a:stretch/>
          </p:blipFill>
          <p:spPr>
            <a:xfrm>
              <a:off x="6430417" y="5342627"/>
              <a:ext cx="2187649" cy="1456185"/>
            </a:xfrm>
            <a:prstGeom prst="rect">
              <a:avLst/>
            </a:prstGeom>
            <a:noFill/>
            <a:ln>
              <a:noFill/>
            </a:ln>
          </p:spPr>
        </p:pic>
        <p:sp>
          <p:nvSpPr>
            <p:cNvPr id="600" name="Google Shape;600;p32"/>
            <p:cNvSpPr txBox="1"/>
            <p:nvPr/>
          </p:nvSpPr>
          <p:spPr>
            <a:xfrm>
              <a:off x="6401696" y="6485902"/>
              <a:ext cx="2198700" cy="318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chemeClr val="lt1"/>
                  </a:solidFill>
                  <a:latin typeface="Arial"/>
                  <a:ea typeface="Arial"/>
                  <a:cs typeface="Arial"/>
                  <a:sym typeface="Arial"/>
                </a:rPr>
                <a:t>Fresh innovations</a:t>
              </a:r>
              <a:endParaRPr b="0" i="0" sz="1100" u="none" cap="none" strike="noStrike">
                <a:solidFill>
                  <a:srgbClr val="000000"/>
                </a:solidFill>
                <a:latin typeface="Arial"/>
                <a:ea typeface="Arial"/>
                <a:cs typeface="Arial"/>
                <a:sym typeface="Arial"/>
              </a:endParaRPr>
            </a:p>
          </p:txBody>
        </p:sp>
      </p:grpSp>
      <p:grpSp>
        <p:nvGrpSpPr>
          <p:cNvPr id="601" name="Google Shape;601;p32"/>
          <p:cNvGrpSpPr/>
          <p:nvPr/>
        </p:nvGrpSpPr>
        <p:grpSpPr>
          <a:xfrm>
            <a:off x="7422654" y="3673965"/>
            <a:ext cx="1635863" cy="915631"/>
            <a:chOff x="190327" y="5329620"/>
            <a:chExt cx="2938500" cy="1531411"/>
          </a:xfrm>
        </p:grpSpPr>
        <p:pic>
          <p:nvPicPr>
            <p:cNvPr descr="Hostile Takeover - Msrblog" id="602" name="Google Shape;602;p32"/>
            <p:cNvPicPr preferRelativeResize="0"/>
            <p:nvPr/>
          </p:nvPicPr>
          <p:blipFill rotWithShape="1">
            <a:blip r:embed="rId7">
              <a:alphaModFix/>
            </a:blip>
            <a:srcRect b="0" l="0" r="0" t="0"/>
            <a:stretch/>
          </p:blipFill>
          <p:spPr>
            <a:xfrm>
              <a:off x="190329" y="5329620"/>
              <a:ext cx="2938382" cy="1469191"/>
            </a:xfrm>
            <a:prstGeom prst="rect">
              <a:avLst/>
            </a:prstGeom>
            <a:noFill/>
            <a:ln>
              <a:noFill/>
            </a:ln>
          </p:spPr>
        </p:pic>
        <p:sp>
          <p:nvSpPr>
            <p:cNvPr id="603" name="Google Shape;603;p32"/>
            <p:cNvSpPr txBox="1"/>
            <p:nvPr/>
          </p:nvSpPr>
          <p:spPr>
            <a:xfrm>
              <a:off x="190327" y="6462031"/>
              <a:ext cx="2938500" cy="399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Arial"/>
                  <a:ea typeface="Arial"/>
                  <a:cs typeface="Arial"/>
                  <a:sym typeface="Arial"/>
                </a:rPr>
                <a:t>Protect mission / legacy</a:t>
              </a:r>
              <a:endParaRPr b="0" i="0" sz="1100" u="none" cap="none" strike="noStrike">
                <a:solidFill>
                  <a:schemeClr val="dk1"/>
                </a:solidFill>
                <a:latin typeface="Arial"/>
                <a:ea typeface="Arial"/>
                <a:cs typeface="Arial"/>
                <a:sym typeface="Arial"/>
              </a:endParaRPr>
            </a:p>
          </p:txBody>
        </p:sp>
      </p:grpSp>
      <p:pic>
        <p:nvPicPr>
          <p:cNvPr id="604" name="Google Shape;604;p32"/>
          <p:cNvPicPr preferRelativeResize="0"/>
          <p:nvPr/>
        </p:nvPicPr>
        <p:blipFill rotWithShape="1">
          <a:blip r:embed="rId8">
            <a:alphaModFix/>
          </a:blip>
          <a:srcRect b="10192" l="8303" r="6792" t="8268"/>
          <a:stretch/>
        </p:blipFill>
        <p:spPr>
          <a:xfrm>
            <a:off x="3620840" y="3315468"/>
            <a:ext cx="1902321" cy="18262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8">
                                            <p:txEl>
                                              <p:pRg end="4" st="4"/>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idx="12" type="sldNum"/>
          </p:nvPr>
        </p:nvSpPr>
        <p:spPr>
          <a:xfrm>
            <a:off x="8352420" y="4840002"/>
            <a:ext cx="540000" cy="162000"/>
          </a:xfrm>
          <a:prstGeom prst="rect">
            <a:avLst/>
          </a:prstGeom>
          <a:noFill/>
          <a:ln>
            <a:noFill/>
          </a:ln>
        </p:spPr>
        <p:txBody>
          <a:bodyPr anchorCtr="0" anchor="t" bIns="34275" lIns="68550" spcFirstLastPara="1" rIns="68550" wrap="square" tIns="34275">
            <a:noAutofit/>
          </a:bodyPr>
          <a:lstStyle/>
          <a:p>
            <a:pPr indent="0" lvl="0" marL="0" rtl="0" algn="r">
              <a:spcBef>
                <a:spcPts val="0"/>
              </a:spcBef>
              <a:spcAft>
                <a:spcPts val="0"/>
              </a:spcAft>
              <a:buNone/>
            </a:pPr>
            <a:fld id="{00000000-1234-1234-1234-123412341234}" type="slidenum">
              <a:rPr lang="en-GB"/>
              <a:t>‹#›</a:t>
            </a:fld>
            <a:endParaRPr/>
          </a:p>
        </p:txBody>
      </p:sp>
      <p:pic>
        <p:nvPicPr>
          <p:cNvPr descr="A picture containing icon&#10;&#10;Description automatically generated" id="69" name="Google Shape;69;p15"/>
          <p:cNvPicPr preferRelativeResize="0"/>
          <p:nvPr/>
        </p:nvPicPr>
        <p:blipFill rotWithShape="1">
          <a:blip r:embed="rId3">
            <a:alphaModFix/>
          </a:blip>
          <a:srcRect b="0" l="0" r="0" t="0"/>
          <a:stretch/>
        </p:blipFill>
        <p:spPr>
          <a:xfrm>
            <a:off x="143506" y="4569972"/>
            <a:ext cx="918104" cy="497806"/>
          </a:xfrm>
          <a:prstGeom prst="rect">
            <a:avLst/>
          </a:prstGeom>
          <a:noFill/>
          <a:ln>
            <a:noFill/>
          </a:ln>
        </p:spPr>
      </p:pic>
      <p:sp>
        <p:nvSpPr>
          <p:cNvPr id="70" name="Google Shape;70;p15"/>
          <p:cNvSpPr txBox="1"/>
          <p:nvPr/>
        </p:nvSpPr>
        <p:spPr>
          <a:xfrm>
            <a:off x="2058934" y="211098"/>
            <a:ext cx="5026200" cy="540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GB" sz="2400" u="none" cap="none" strike="noStrike">
                <a:solidFill>
                  <a:schemeClr val="dk1"/>
                </a:solidFill>
                <a:latin typeface="Arial"/>
                <a:ea typeface="Arial"/>
                <a:cs typeface="Arial"/>
                <a:sym typeface="Arial"/>
              </a:rPr>
              <a:t>A compass for human prosperity</a:t>
            </a:r>
            <a:endParaRPr b="1" i="0" sz="2400" u="none" cap="none" strike="noStrike">
              <a:solidFill>
                <a:schemeClr val="dk1"/>
              </a:solidFill>
              <a:latin typeface="Arial"/>
              <a:ea typeface="Arial"/>
              <a:cs typeface="Arial"/>
              <a:sym typeface="Arial"/>
            </a:endParaRPr>
          </a:p>
        </p:txBody>
      </p:sp>
      <p:pic>
        <p:nvPicPr>
          <p:cNvPr descr="Chart&#10;&#10;Description automatically generated" id="71" name="Google Shape;71;p15"/>
          <p:cNvPicPr preferRelativeResize="0"/>
          <p:nvPr/>
        </p:nvPicPr>
        <p:blipFill rotWithShape="1">
          <a:blip r:embed="rId4">
            <a:alphaModFix/>
          </a:blip>
          <a:srcRect b="0" l="0" r="0" t="0"/>
          <a:stretch/>
        </p:blipFill>
        <p:spPr>
          <a:xfrm>
            <a:off x="2708793" y="919062"/>
            <a:ext cx="3875814" cy="392094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33"/>
          <p:cNvSpPr/>
          <p:nvPr/>
        </p:nvSpPr>
        <p:spPr>
          <a:xfrm flipH="1" rot="5400000">
            <a:off x="-1425379" y="1425374"/>
            <a:ext cx="5143502" cy="2292747"/>
          </a:xfrm>
          <a:prstGeom prst="flowChartManualInput">
            <a:avLst/>
          </a:prstGeom>
          <a:solidFill>
            <a:srgbClr val="B4A7D6"/>
          </a:solidFill>
          <a:ln cap="flat" cmpd="sng" w="12700">
            <a:solidFill>
              <a:srgbClr val="B4A7D6"/>
            </a:solidFill>
            <a:prstDash val="solid"/>
            <a:miter lim="8000"/>
            <a:headEnd len="sm" w="sm" type="none"/>
            <a:tailEnd len="sm" w="sm" type="none"/>
          </a:ln>
        </p:spPr>
        <p:txBody>
          <a:bodyPr anchorCtr="0" anchor="ctr" bIns="60775" lIns="60775" spcFirstLastPara="1" rIns="60775" wrap="square" tIns="60775">
            <a:noAutofit/>
          </a:bodyPr>
          <a:lstStyle/>
          <a:p>
            <a:pPr indent="0" lvl="0" marL="0" marR="0" rtl="0" algn="ctr">
              <a:lnSpc>
                <a:spcPct val="100000"/>
              </a:lnSpc>
              <a:spcBef>
                <a:spcPts val="0"/>
              </a:spcBef>
              <a:spcAft>
                <a:spcPts val="0"/>
              </a:spcAft>
              <a:buNone/>
            </a:pPr>
            <a:r>
              <a:t/>
            </a:r>
            <a:endParaRPr b="0" i="0" sz="931" u="none" cap="none" strike="noStrike">
              <a:solidFill>
                <a:srgbClr val="FFFFFF"/>
              </a:solidFill>
              <a:latin typeface="Calibri"/>
              <a:ea typeface="Calibri"/>
              <a:cs typeface="Calibri"/>
              <a:sym typeface="Calibri"/>
            </a:endParaRPr>
          </a:p>
        </p:txBody>
      </p:sp>
      <p:sp>
        <p:nvSpPr>
          <p:cNvPr id="610" name="Google Shape;610;p33"/>
          <p:cNvSpPr/>
          <p:nvPr/>
        </p:nvSpPr>
        <p:spPr>
          <a:xfrm rot="605">
            <a:off x="266429" y="536980"/>
            <a:ext cx="1705200" cy="1181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GB" sz="2793" u="none" cap="none" strike="noStrike">
                <a:solidFill>
                  <a:srgbClr val="000000"/>
                </a:solidFill>
                <a:latin typeface="Roboto"/>
                <a:ea typeface="Roboto"/>
                <a:cs typeface="Roboto"/>
                <a:sym typeface="Roboto"/>
              </a:rPr>
              <a:t>Doughnut Design for Business</a:t>
            </a:r>
            <a:endParaRPr b="1" i="0" sz="2793"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None/>
            </a:pPr>
            <a:r>
              <a:t/>
            </a:r>
            <a:endParaRPr b="1" i="0" sz="11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None/>
            </a:pPr>
            <a:r>
              <a:t/>
            </a:r>
            <a:endParaRPr b="0" i="0" sz="2327" u="none" cap="none" strike="noStrike">
              <a:solidFill>
                <a:srgbClr val="000000"/>
              </a:solidFill>
              <a:latin typeface="Roboto"/>
              <a:ea typeface="Roboto"/>
              <a:cs typeface="Roboto"/>
              <a:sym typeface="Roboto"/>
            </a:endParaRPr>
          </a:p>
        </p:txBody>
      </p:sp>
      <p:pic>
        <p:nvPicPr>
          <p:cNvPr descr="A picture containing icon&#10;&#10;Description automatically generated" id="611" name="Google Shape;611;p33"/>
          <p:cNvPicPr preferRelativeResize="0"/>
          <p:nvPr/>
        </p:nvPicPr>
        <p:blipFill rotWithShape="1">
          <a:blip r:embed="rId3">
            <a:alphaModFix/>
          </a:blip>
          <a:srcRect b="0" l="0" r="0" t="0"/>
          <a:stretch/>
        </p:blipFill>
        <p:spPr>
          <a:xfrm>
            <a:off x="266441" y="4130892"/>
            <a:ext cx="1109213" cy="601417"/>
          </a:xfrm>
          <a:prstGeom prst="rect">
            <a:avLst/>
          </a:prstGeom>
          <a:noFill/>
          <a:ln>
            <a:noFill/>
          </a:ln>
        </p:spPr>
      </p:pic>
      <p:pic>
        <p:nvPicPr>
          <p:cNvPr id="612" name="Google Shape;612;p33"/>
          <p:cNvPicPr preferRelativeResize="0"/>
          <p:nvPr/>
        </p:nvPicPr>
        <p:blipFill rotWithShape="1">
          <a:blip r:embed="rId4">
            <a:alphaModFix/>
          </a:blip>
          <a:srcRect b="10192" l="8303" r="6792" t="8268"/>
          <a:stretch/>
        </p:blipFill>
        <p:spPr>
          <a:xfrm>
            <a:off x="6692013" y="2629642"/>
            <a:ext cx="2115999" cy="2031356"/>
          </a:xfrm>
          <a:prstGeom prst="rect">
            <a:avLst/>
          </a:prstGeom>
          <a:noFill/>
          <a:ln>
            <a:noFill/>
          </a:ln>
        </p:spPr>
      </p:pic>
      <p:pic>
        <p:nvPicPr>
          <p:cNvPr id="613" name="Google Shape;613;p33"/>
          <p:cNvPicPr preferRelativeResize="0"/>
          <p:nvPr/>
        </p:nvPicPr>
        <p:blipFill rotWithShape="1">
          <a:blip r:embed="rId5">
            <a:alphaModFix/>
          </a:blip>
          <a:srcRect b="10112" l="0" r="0" t="0"/>
          <a:stretch/>
        </p:blipFill>
        <p:spPr>
          <a:xfrm>
            <a:off x="2515404" y="2654503"/>
            <a:ext cx="2115999" cy="1903081"/>
          </a:xfrm>
          <a:prstGeom prst="rect">
            <a:avLst/>
          </a:prstGeom>
          <a:noFill/>
          <a:ln>
            <a:noFill/>
          </a:ln>
        </p:spPr>
      </p:pic>
      <p:grpSp>
        <p:nvGrpSpPr>
          <p:cNvPr id="614" name="Google Shape;614;p33"/>
          <p:cNvGrpSpPr/>
          <p:nvPr/>
        </p:nvGrpSpPr>
        <p:grpSpPr>
          <a:xfrm>
            <a:off x="4867022" y="587771"/>
            <a:ext cx="1586652" cy="3968305"/>
            <a:chOff x="5029200" y="1600200"/>
            <a:chExt cx="1066800" cy="2819400"/>
          </a:xfrm>
        </p:grpSpPr>
        <p:cxnSp>
          <p:nvCxnSpPr>
            <p:cNvPr id="615" name="Google Shape;615;p33"/>
            <p:cNvCxnSpPr/>
            <p:nvPr/>
          </p:nvCxnSpPr>
          <p:spPr>
            <a:xfrm>
              <a:off x="5562600" y="1600200"/>
              <a:ext cx="0" cy="2819400"/>
            </a:xfrm>
            <a:prstGeom prst="straightConnector1">
              <a:avLst/>
            </a:prstGeom>
            <a:noFill/>
            <a:ln cap="flat" cmpd="sng" w="228600">
              <a:solidFill>
                <a:srgbClr val="F4D324"/>
              </a:solidFill>
              <a:prstDash val="solid"/>
              <a:round/>
              <a:headEnd len="sm" w="sm" type="none"/>
              <a:tailEnd len="sm" w="sm" type="none"/>
            </a:ln>
          </p:spPr>
        </p:cxnSp>
        <p:grpSp>
          <p:nvGrpSpPr>
            <p:cNvPr id="616" name="Google Shape;616;p33"/>
            <p:cNvGrpSpPr/>
            <p:nvPr/>
          </p:nvGrpSpPr>
          <p:grpSpPr>
            <a:xfrm>
              <a:off x="5029200" y="1752600"/>
              <a:ext cx="1066800" cy="304800"/>
              <a:chOff x="4953000" y="1524000"/>
              <a:chExt cx="1066800" cy="304800"/>
            </a:xfrm>
          </p:grpSpPr>
          <p:sp>
            <p:nvSpPr>
              <p:cNvPr id="617" name="Google Shape;617;p33"/>
              <p:cNvSpPr/>
              <p:nvPr/>
            </p:nvSpPr>
            <p:spPr>
              <a:xfrm rot="-5400000">
                <a:off x="4876800" y="1600200"/>
                <a:ext cx="304800" cy="152400"/>
              </a:xfrm>
              <a:prstGeom prst="triangle">
                <a:avLst>
                  <a:gd fmla="val 50000" name="adj"/>
                </a:avLst>
              </a:prstGeom>
              <a:solidFill>
                <a:srgbClr val="F4D324"/>
              </a:solidFill>
              <a:ln>
                <a:noFill/>
              </a:ln>
            </p:spPr>
            <p:txBody>
              <a:bodyPr anchorCtr="0" anchor="ctr" bIns="22775" lIns="45575" spcFirstLastPara="1" rIns="45575" wrap="square" tIns="22775">
                <a:noAutofit/>
              </a:bodyPr>
              <a:lstStyle/>
              <a:p>
                <a:pPr indent="0" lvl="0" marL="0" marR="0" rtl="0" algn="ctr">
                  <a:lnSpc>
                    <a:spcPct val="100000"/>
                  </a:lnSpc>
                  <a:spcBef>
                    <a:spcPts val="0"/>
                  </a:spcBef>
                  <a:spcAft>
                    <a:spcPts val="0"/>
                  </a:spcAft>
                  <a:buNone/>
                </a:pPr>
                <a:r>
                  <a:t/>
                </a:r>
                <a:endParaRPr b="0" i="0" sz="731" u="none" cap="none" strike="noStrike">
                  <a:solidFill>
                    <a:srgbClr val="FFFFFF"/>
                  </a:solidFill>
                  <a:latin typeface="Roboto Light"/>
                  <a:ea typeface="Roboto Light"/>
                  <a:cs typeface="Roboto Light"/>
                  <a:sym typeface="Roboto Light"/>
                </a:endParaRPr>
              </a:p>
            </p:txBody>
          </p:sp>
          <p:sp>
            <p:nvSpPr>
              <p:cNvPr id="618" name="Google Shape;618;p33"/>
              <p:cNvSpPr/>
              <p:nvPr/>
            </p:nvSpPr>
            <p:spPr>
              <a:xfrm>
                <a:off x="5105400" y="1524000"/>
                <a:ext cx="762000" cy="304800"/>
              </a:xfrm>
              <a:prstGeom prst="rect">
                <a:avLst/>
              </a:prstGeom>
              <a:solidFill>
                <a:srgbClr val="F4D324"/>
              </a:solidFill>
              <a:ln>
                <a:noFill/>
              </a:ln>
            </p:spPr>
            <p:txBody>
              <a:bodyPr anchorCtr="0" anchor="ctr" bIns="22775" lIns="0" spcFirstLastPara="1" rIns="0" wrap="square" tIns="22775">
                <a:noAutofit/>
              </a:bodyPr>
              <a:lstStyle/>
              <a:p>
                <a:pPr indent="0" lvl="0" marL="0" marR="0" rtl="0" algn="ctr">
                  <a:lnSpc>
                    <a:spcPct val="100000"/>
                  </a:lnSpc>
                  <a:spcBef>
                    <a:spcPts val="0"/>
                  </a:spcBef>
                  <a:spcAft>
                    <a:spcPts val="0"/>
                  </a:spcAft>
                  <a:buNone/>
                </a:pPr>
                <a:r>
                  <a:rPr b="1" i="0" lang="en-GB" sz="1463" u="none" cap="none" strike="noStrike">
                    <a:solidFill>
                      <a:srgbClr val="000000"/>
                    </a:solidFill>
                    <a:latin typeface="Roboto"/>
                    <a:ea typeface="Roboto"/>
                    <a:cs typeface="Roboto"/>
                    <a:sym typeface="Roboto"/>
                  </a:rPr>
                  <a:t>Purpose</a:t>
                </a:r>
                <a:endParaRPr b="1" i="0" sz="1463" u="none" cap="none" strike="noStrike">
                  <a:solidFill>
                    <a:srgbClr val="000000"/>
                  </a:solidFill>
                  <a:latin typeface="Roboto"/>
                  <a:ea typeface="Roboto"/>
                  <a:cs typeface="Roboto"/>
                  <a:sym typeface="Roboto"/>
                </a:endParaRPr>
              </a:p>
            </p:txBody>
          </p:sp>
          <p:sp>
            <p:nvSpPr>
              <p:cNvPr id="619" name="Google Shape;619;p33"/>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22775" lIns="45575" spcFirstLastPara="1" rIns="45575" wrap="square" tIns="22775">
                <a:noAutofit/>
              </a:bodyPr>
              <a:lstStyle/>
              <a:p>
                <a:pPr indent="0" lvl="0" marL="0" marR="0" rtl="0" algn="ctr">
                  <a:lnSpc>
                    <a:spcPct val="100000"/>
                  </a:lnSpc>
                  <a:spcBef>
                    <a:spcPts val="0"/>
                  </a:spcBef>
                  <a:spcAft>
                    <a:spcPts val="0"/>
                  </a:spcAft>
                  <a:buNone/>
                </a:pPr>
                <a:r>
                  <a:t/>
                </a:r>
                <a:endParaRPr b="0" i="0" sz="731" u="none" cap="none" strike="noStrike">
                  <a:solidFill>
                    <a:srgbClr val="FFFFFF"/>
                  </a:solidFill>
                  <a:latin typeface="Roboto Light"/>
                  <a:ea typeface="Roboto Light"/>
                  <a:cs typeface="Roboto Light"/>
                  <a:sym typeface="Roboto Light"/>
                </a:endParaRPr>
              </a:p>
            </p:txBody>
          </p:sp>
        </p:grpSp>
        <p:grpSp>
          <p:nvGrpSpPr>
            <p:cNvPr id="620" name="Google Shape;620;p33"/>
            <p:cNvGrpSpPr/>
            <p:nvPr/>
          </p:nvGrpSpPr>
          <p:grpSpPr>
            <a:xfrm>
              <a:off x="5029200" y="2209800"/>
              <a:ext cx="1066800" cy="304800"/>
              <a:chOff x="4953000" y="1524000"/>
              <a:chExt cx="1066800" cy="304800"/>
            </a:xfrm>
          </p:grpSpPr>
          <p:sp>
            <p:nvSpPr>
              <p:cNvPr id="621" name="Google Shape;621;p33"/>
              <p:cNvSpPr/>
              <p:nvPr/>
            </p:nvSpPr>
            <p:spPr>
              <a:xfrm rot="-5400000">
                <a:off x="4876800" y="1600200"/>
                <a:ext cx="304800" cy="152400"/>
              </a:xfrm>
              <a:prstGeom prst="triangle">
                <a:avLst>
                  <a:gd fmla="val 50000" name="adj"/>
                </a:avLst>
              </a:prstGeom>
              <a:solidFill>
                <a:srgbClr val="F4D324"/>
              </a:solidFill>
              <a:ln>
                <a:noFill/>
              </a:ln>
            </p:spPr>
            <p:txBody>
              <a:bodyPr anchorCtr="0" anchor="ctr" bIns="22775" lIns="45575" spcFirstLastPara="1" rIns="45575" wrap="square" tIns="22775">
                <a:noAutofit/>
              </a:bodyPr>
              <a:lstStyle/>
              <a:p>
                <a:pPr indent="0" lvl="0" marL="0" marR="0" rtl="0" algn="ctr">
                  <a:lnSpc>
                    <a:spcPct val="100000"/>
                  </a:lnSpc>
                  <a:spcBef>
                    <a:spcPts val="0"/>
                  </a:spcBef>
                  <a:spcAft>
                    <a:spcPts val="0"/>
                  </a:spcAft>
                  <a:buNone/>
                </a:pPr>
                <a:r>
                  <a:t/>
                </a:r>
                <a:endParaRPr b="0" i="0" sz="731" u="none" cap="none" strike="noStrike">
                  <a:solidFill>
                    <a:srgbClr val="FFFFFF"/>
                  </a:solidFill>
                  <a:latin typeface="Roboto Light"/>
                  <a:ea typeface="Roboto Light"/>
                  <a:cs typeface="Roboto Light"/>
                  <a:sym typeface="Roboto Light"/>
                </a:endParaRPr>
              </a:p>
            </p:txBody>
          </p:sp>
          <p:sp>
            <p:nvSpPr>
              <p:cNvPr id="622" name="Google Shape;622;p33"/>
              <p:cNvSpPr/>
              <p:nvPr/>
            </p:nvSpPr>
            <p:spPr>
              <a:xfrm>
                <a:off x="5105400" y="1524000"/>
                <a:ext cx="762000" cy="304800"/>
              </a:xfrm>
              <a:prstGeom prst="rect">
                <a:avLst/>
              </a:prstGeom>
              <a:solidFill>
                <a:srgbClr val="F4D324"/>
              </a:solidFill>
              <a:ln>
                <a:noFill/>
              </a:ln>
            </p:spPr>
            <p:txBody>
              <a:bodyPr anchorCtr="0" anchor="ctr" bIns="22775" lIns="0" spcFirstLastPara="1" rIns="0" wrap="square" tIns="22775">
                <a:noAutofit/>
              </a:bodyPr>
              <a:lstStyle/>
              <a:p>
                <a:pPr indent="0" lvl="0" marL="0" marR="0" rtl="0" algn="ctr">
                  <a:lnSpc>
                    <a:spcPct val="100000"/>
                  </a:lnSpc>
                  <a:spcBef>
                    <a:spcPts val="0"/>
                  </a:spcBef>
                  <a:spcAft>
                    <a:spcPts val="0"/>
                  </a:spcAft>
                  <a:buNone/>
                </a:pPr>
                <a:r>
                  <a:rPr b="1" i="0" lang="en-GB" sz="1463" u="none" cap="none" strike="noStrike">
                    <a:solidFill>
                      <a:srgbClr val="000000"/>
                    </a:solidFill>
                    <a:latin typeface="Roboto"/>
                    <a:ea typeface="Roboto"/>
                    <a:cs typeface="Roboto"/>
                    <a:sym typeface="Roboto"/>
                  </a:rPr>
                  <a:t>Networks</a:t>
                </a:r>
                <a:endParaRPr b="1" i="0" sz="1463" u="none" cap="none" strike="noStrike">
                  <a:solidFill>
                    <a:srgbClr val="000000"/>
                  </a:solidFill>
                  <a:latin typeface="Roboto"/>
                  <a:ea typeface="Roboto"/>
                  <a:cs typeface="Roboto"/>
                  <a:sym typeface="Roboto"/>
                </a:endParaRPr>
              </a:p>
            </p:txBody>
          </p:sp>
          <p:sp>
            <p:nvSpPr>
              <p:cNvPr id="623" name="Google Shape;623;p33"/>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22775" lIns="45575" spcFirstLastPara="1" rIns="45575" wrap="square" tIns="22775">
                <a:noAutofit/>
              </a:bodyPr>
              <a:lstStyle/>
              <a:p>
                <a:pPr indent="0" lvl="0" marL="0" marR="0" rtl="0" algn="ctr">
                  <a:lnSpc>
                    <a:spcPct val="100000"/>
                  </a:lnSpc>
                  <a:spcBef>
                    <a:spcPts val="0"/>
                  </a:spcBef>
                  <a:spcAft>
                    <a:spcPts val="0"/>
                  </a:spcAft>
                  <a:buNone/>
                </a:pPr>
                <a:r>
                  <a:t/>
                </a:r>
                <a:endParaRPr b="0" i="0" sz="731" u="none" cap="none" strike="noStrike">
                  <a:solidFill>
                    <a:srgbClr val="FFFFFF"/>
                  </a:solidFill>
                  <a:latin typeface="Roboto Light"/>
                  <a:ea typeface="Roboto Light"/>
                  <a:cs typeface="Roboto Light"/>
                  <a:sym typeface="Roboto Light"/>
                </a:endParaRPr>
              </a:p>
            </p:txBody>
          </p:sp>
        </p:grpSp>
        <p:grpSp>
          <p:nvGrpSpPr>
            <p:cNvPr id="624" name="Google Shape;624;p33"/>
            <p:cNvGrpSpPr/>
            <p:nvPr/>
          </p:nvGrpSpPr>
          <p:grpSpPr>
            <a:xfrm>
              <a:off x="5029200" y="2667000"/>
              <a:ext cx="1066800" cy="304800"/>
              <a:chOff x="4953000" y="1524000"/>
              <a:chExt cx="1066800" cy="304800"/>
            </a:xfrm>
          </p:grpSpPr>
          <p:sp>
            <p:nvSpPr>
              <p:cNvPr id="625" name="Google Shape;625;p33"/>
              <p:cNvSpPr/>
              <p:nvPr/>
            </p:nvSpPr>
            <p:spPr>
              <a:xfrm rot="-5400000">
                <a:off x="4876800" y="1600200"/>
                <a:ext cx="304800" cy="152400"/>
              </a:xfrm>
              <a:prstGeom prst="triangle">
                <a:avLst>
                  <a:gd fmla="val 50000" name="adj"/>
                </a:avLst>
              </a:prstGeom>
              <a:solidFill>
                <a:srgbClr val="F4D324"/>
              </a:solidFill>
              <a:ln>
                <a:noFill/>
              </a:ln>
            </p:spPr>
            <p:txBody>
              <a:bodyPr anchorCtr="0" anchor="ctr" bIns="22775" lIns="45575" spcFirstLastPara="1" rIns="45575" wrap="square" tIns="22775">
                <a:noAutofit/>
              </a:bodyPr>
              <a:lstStyle/>
              <a:p>
                <a:pPr indent="0" lvl="0" marL="0" marR="0" rtl="0" algn="ctr">
                  <a:lnSpc>
                    <a:spcPct val="100000"/>
                  </a:lnSpc>
                  <a:spcBef>
                    <a:spcPts val="0"/>
                  </a:spcBef>
                  <a:spcAft>
                    <a:spcPts val="0"/>
                  </a:spcAft>
                  <a:buNone/>
                </a:pPr>
                <a:r>
                  <a:t/>
                </a:r>
                <a:endParaRPr b="0" i="0" sz="731" u="none" cap="none" strike="noStrike">
                  <a:solidFill>
                    <a:srgbClr val="FFFFFF"/>
                  </a:solidFill>
                  <a:latin typeface="Roboto Light"/>
                  <a:ea typeface="Roboto Light"/>
                  <a:cs typeface="Roboto Light"/>
                  <a:sym typeface="Roboto Light"/>
                </a:endParaRPr>
              </a:p>
            </p:txBody>
          </p:sp>
          <p:sp>
            <p:nvSpPr>
              <p:cNvPr id="626" name="Google Shape;626;p33"/>
              <p:cNvSpPr/>
              <p:nvPr/>
            </p:nvSpPr>
            <p:spPr>
              <a:xfrm>
                <a:off x="5105400" y="1524000"/>
                <a:ext cx="762000" cy="304800"/>
              </a:xfrm>
              <a:prstGeom prst="rect">
                <a:avLst/>
              </a:prstGeom>
              <a:solidFill>
                <a:srgbClr val="F4D324"/>
              </a:solidFill>
              <a:ln>
                <a:noFill/>
              </a:ln>
            </p:spPr>
            <p:txBody>
              <a:bodyPr anchorCtr="0" anchor="ctr" bIns="22775" lIns="0" spcFirstLastPara="1" rIns="0" wrap="square" tIns="22775">
                <a:noAutofit/>
              </a:bodyPr>
              <a:lstStyle/>
              <a:p>
                <a:pPr indent="0" lvl="0" marL="0" marR="0" rtl="0" algn="ctr">
                  <a:lnSpc>
                    <a:spcPct val="100000"/>
                  </a:lnSpc>
                  <a:spcBef>
                    <a:spcPts val="0"/>
                  </a:spcBef>
                  <a:spcAft>
                    <a:spcPts val="0"/>
                  </a:spcAft>
                  <a:buNone/>
                </a:pPr>
                <a:r>
                  <a:rPr b="1" i="0" lang="en-GB" sz="1463" u="none" cap="none" strike="noStrike">
                    <a:solidFill>
                      <a:srgbClr val="000000"/>
                    </a:solidFill>
                    <a:latin typeface="Roboto"/>
                    <a:ea typeface="Roboto"/>
                    <a:cs typeface="Roboto"/>
                    <a:sym typeface="Roboto"/>
                  </a:rPr>
                  <a:t>Governance</a:t>
                </a:r>
                <a:endParaRPr b="1" i="0" sz="1463" u="none" cap="none" strike="noStrike">
                  <a:solidFill>
                    <a:srgbClr val="000000"/>
                  </a:solidFill>
                  <a:latin typeface="Roboto"/>
                  <a:ea typeface="Roboto"/>
                  <a:cs typeface="Roboto"/>
                  <a:sym typeface="Roboto"/>
                </a:endParaRPr>
              </a:p>
            </p:txBody>
          </p:sp>
          <p:sp>
            <p:nvSpPr>
              <p:cNvPr id="627" name="Google Shape;627;p33"/>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22775" lIns="45575" spcFirstLastPara="1" rIns="45575" wrap="square" tIns="22775">
                <a:noAutofit/>
              </a:bodyPr>
              <a:lstStyle/>
              <a:p>
                <a:pPr indent="0" lvl="0" marL="0" marR="0" rtl="0" algn="ctr">
                  <a:lnSpc>
                    <a:spcPct val="100000"/>
                  </a:lnSpc>
                  <a:spcBef>
                    <a:spcPts val="0"/>
                  </a:spcBef>
                  <a:spcAft>
                    <a:spcPts val="0"/>
                  </a:spcAft>
                  <a:buNone/>
                </a:pPr>
                <a:r>
                  <a:t/>
                </a:r>
                <a:endParaRPr b="0" i="0" sz="731" u="none" cap="none" strike="noStrike">
                  <a:solidFill>
                    <a:srgbClr val="FFFFFF"/>
                  </a:solidFill>
                  <a:latin typeface="Roboto Light"/>
                  <a:ea typeface="Roboto Light"/>
                  <a:cs typeface="Roboto Light"/>
                  <a:sym typeface="Roboto Light"/>
                </a:endParaRPr>
              </a:p>
            </p:txBody>
          </p:sp>
        </p:grpSp>
        <p:grpSp>
          <p:nvGrpSpPr>
            <p:cNvPr id="628" name="Google Shape;628;p33"/>
            <p:cNvGrpSpPr/>
            <p:nvPr/>
          </p:nvGrpSpPr>
          <p:grpSpPr>
            <a:xfrm>
              <a:off x="5029200" y="3124200"/>
              <a:ext cx="1066800" cy="304800"/>
              <a:chOff x="4953000" y="1524000"/>
              <a:chExt cx="1066800" cy="304800"/>
            </a:xfrm>
          </p:grpSpPr>
          <p:sp>
            <p:nvSpPr>
              <p:cNvPr id="629" name="Google Shape;629;p33"/>
              <p:cNvSpPr/>
              <p:nvPr/>
            </p:nvSpPr>
            <p:spPr>
              <a:xfrm rot="-5400000">
                <a:off x="4876800" y="1600200"/>
                <a:ext cx="304800" cy="152400"/>
              </a:xfrm>
              <a:prstGeom prst="triangle">
                <a:avLst>
                  <a:gd fmla="val 50000" name="adj"/>
                </a:avLst>
              </a:prstGeom>
              <a:solidFill>
                <a:srgbClr val="F4D324"/>
              </a:solidFill>
              <a:ln>
                <a:noFill/>
              </a:ln>
            </p:spPr>
            <p:txBody>
              <a:bodyPr anchorCtr="0" anchor="ctr" bIns="22775" lIns="45575" spcFirstLastPara="1" rIns="45575" wrap="square" tIns="22775">
                <a:noAutofit/>
              </a:bodyPr>
              <a:lstStyle/>
              <a:p>
                <a:pPr indent="0" lvl="0" marL="0" marR="0" rtl="0" algn="ctr">
                  <a:lnSpc>
                    <a:spcPct val="100000"/>
                  </a:lnSpc>
                  <a:spcBef>
                    <a:spcPts val="0"/>
                  </a:spcBef>
                  <a:spcAft>
                    <a:spcPts val="0"/>
                  </a:spcAft>
                  <a:buNone/>
                </a:pPr>
                <a:r>
                  <a:t/>
                </a:r>
                <a:endParaRPr b="0" i="0" sz="731" u="none" cap="none" strike="noStrike">
                  <a:solidFill>
                    <a:srgbClr val="FFFFFF"/>
                  </a:solidFill>
                  <a:latin typeface="Roboto Light"/>
                  <a:ea typeface="Roboto Light"/>
                  <a:cs typeface="Roboto Light"/>
                  <a:sym typeface="Roboto Light"/>
                </a:endParaRPr>
              </a:p>
            </p:txBody>
          </p:sp>
          <p:sp>
            <p:nvSpPr>
              <p:cNvPr id="630" name="Google Shape;630;p33"/>
              <p:cNvSpPr/>
              <p:nvPr/>
            </p:nvSpPr>
            <p:spPr>
              <a:xfrm>
                <a:off x="5105400" y="1524000"/>
                <a:ext cx="762000" cy="304800"/>
              </a:xfrm>
              <a:prstGeom prst="rect">
                <a:avLst/>
              </a:prstGeom>
              <a:solidFill>
                <a:srgbClr val="F4D324"/>
              </a:solidFill>
              <a:ln>
                <a:noFill/>
              </a:ln>
            </p:spPr>
            <p:txBody>
              <a:bodyPr anchorCtr="0" anchor="ctr" bIns="22775" lIns="0" spcFirstLastPara="1" rIns="0" wrap="square" tIns="22775">
                <a:noAutofit/>
              </a:bodyPr>
              <a:lstStyle/>
              <a:p>
                <a:pPr indent="0" lvl="0" marL="0" marR="0" rtl="0" algn="ctr">
                  <a:lnSpc>
                    <a:spcPct val="100000"/>
                  </a:lnSpc>
                  <a:spcBef>
                    <a:spcPts val="0"/>
                  </a:spcBef>
                  <a:spcAft>
                    <a:spcPts val="0"/>
                  </a:spcAft>
                  <a:buNone/>
                </a:pPr>
                <a:r>
                  <a:rPr b="1" i="0" lang="en-GB" sz="1463" u="none" cap="none" strike="noStrike">
                    <a:solidFill>
                      <a:srgbClr val="000000"/>
                    </a:solidFill>
                    <a:latin typeface="Roboto"/>
                    <a:ea typeface="Roboto"/>
                    <a:cs typeface="Roboto"/>
                    <a:sym typeface="Roboto"/>
                  </a:rPr>
                  <a:t>Ownership</a:t>
                </a:r>
                <a:endParaRPr b="1" i="0" sz="1463" u="none" cap="none" strike="noStrike">
                  <a:solidFill>
                    <a:srgbClr val="000000"/>
                  </a:solidFill>
                  <a:latin typeface="Roboto"/>
                  <a:ea typeface="Roboto"/>
                  <a:cs typeface="Roboto"/>
                  <a:sym typeface="Roboto"/>
                </a:endParaRPr>
              </a:p>
            </p:txBody>
          </p:sp>
          <p:sp>
            <p:nvSpPr>
              <p:cNvPr id="631" name="Google Shape;631;p33"/>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22775" lIns="45575" spcFirstLastPara="1" rIns="45575" wrap="square" tIns="22775">
                <a:noAutofit/>
              </a:bodyPr>
              <a:lstStyle/>
              <a:p>
                <a:pPr indent="0" lvl="0" marL="0" marR="0" rtl="0" algn="ctr">
                  <a:lnSpc>
                    <a:spcPct val="100000"/>
                  </a:lnSpc>
                  <a:spcBef>
                    <a:spcPts val="0"/>
                  </a:spcBef>
                  <a:spcAft>
                    <a:spcPts val="0"/>
                  </a:spcAft>
                  <a:buNone/>
                </a:pPr>
                <a:r>
                  <a:t/>
                </a:r>
                <a:endParaRPr b="0" i="0" sz="731" u="none" cap="none" strike="noStrike">
                  <a:solidFill>
                    <a:srgbClr val="FFFFFF"/>
                  </a:solidFill>
                  <a:latin typeface="Roboto Light"/>
                  <a:ea typeface="Roboto Light"/>
                  <a:cs typeface="Roboto Light"/>
                  <a:sym typeface="Roboto Light"/>
                </a:endParaRPr>
              </a:p>
            </p:txBody>
          </p:sp>
        </p:grpSp>
        <p:grpSp>
          <p:nvGrpSpPr>
            <p:cNvPr id="632" name="Google Shape;632;p33"/>
            <p:cNvGrpSpPr/>
            <p:nvPr/>
          </p:nvGrpSpPr>
          <p:grpSpPr>
            <a:xfrm>
              <a:off x="5029200" y="3581400"/>
              <a:ext cx="1066800" cy="304800"/>
              <a:chOff x="4953000" y="1524000"/>
              <a:chExt cx="1066800" cy="304800"/>
            </a:xfrm>
          </p:grpSpPr>
          <p:sp>
            <p:nvSpPr>
              <p:cNvPr id="633" name="Google Shape;633;p33"/>
              <p:cNvSpPr/>
              <p:nvPr/>
            </p:nvSpPr>
            <p:spPr>
              <a:xfrm rot="-5400000">
                <a:off x="4876800" y="1600200"/>
                <a:ext cx="304800" cy="152400"/>
              </a:xfrm>
              <a:prstGeom prst="triangle">
                <a:avLst>
                  <a:gd fmla="val 50000" name="adj"/>
                </a:avLst>
              </a:prstGeom>
              <a:solidFill>
                <a:srgbClr val="F4D324"/>
              </a:solidFill>
              <a:ln>
                <a:noFill/>
              </a:ln>
            </p:spPr>
            <p:txBody>
              <a:bodyPr anchorCtr="0" anchor="ctr" bIns="22775" lIns="45575" spcFirstLastPara="1" rIns="45575" wrap="square" tIns="22775">
                <a:noAutofit/>
              </a:bodyPr>
              <a:lstStyle/>
              <a:p>
                <a:pPr indent="0" lvl="0" marL="0" marR="0" rtl="0" algn="ctr">
                  <a:lnSpc>
                    <a:spcPct val="100000"/>
                  </a:lnSpc>
                  <a:spcBef>
                    <a:spcPts val="0"/>
                  </a:spcBef>
                  <a:spcAft>
                    <a:spcPts val="0"/>
                  </a:spcAft>
                  <a:buNone/>
                </a:pPr>
                <a:r>
                  <a:t/>
                </a:r>
                <a:endParaRPr b="0" i="0" sz="731" u="none" cap="none" strike="noStrike">
                  <a:solidFill>
                    <a:srgbClr val="FFFFFF"/>
                  </a:solidFill>
                  <a:latin typeface="Roboto Light"/>
                  <a:ea typeface="Roboto Light"/>
                  <a:cs typeface="Roboto Light"/>
                  <a:sym typeface="Roboto Light"/>
                </a:endParaRPr>
              </a:p>
            </p:txBody>
          </p:sp>
          <p:sp>
            <p:nvSpPr>
              <p:cNvPr id="634" name="Google Shape;634;p33"/>
              <p:cNvSpPr/>
              <p:nvPr/>
            </p:nvSpPr>
            <p:spPr>
              <a:xfrm>
                <a:off x="5105400" y="1524000"/>
                <a:ext cx="762000" cy="304800"/>
              </a:xfrm>
              <a:prstGeom prst="rect">
                <a:avLst/>
              </a:prstGeom>
              <a:solidFill>
                <a:srgbClr val="F4D324"/>
              </a:solidFill>
              <a:ln>
                <a:noFill/>
              </a:ln>
            </p:spPr>
            <p:txBody>
              <a:bodyPr anchorCtr="0" anchor="ctr" bIns="22775" lIns="0" spcFirstLastPara="1" rIns="0" wrap="square" tIns="22775">
                <a:noAutofit/>
              </a:bodyPr>
              <a:lstStyle/>
              <a:p>
                <a:pPr indent="0" lvl="0" marL="0" marR="0" rtl="0" algn="ctr">
                  <a:lnSpc>
                    <a:spcPct val="100000"/>
                  </a:lnSpc>
                  <a:spcBef>
                    <a:spcPts val="0"/>
                  </a:spcBef>
                  <a:spcAft>
                    <a:spcPts val="0"/>
                  </a:spcAft>
                  <a:buNone/>
                </a:pPr>
                <a:r>
                  <a:rPr b="1" i="0" lang="en-GB" sz="1463" u="none" cap="none" strike="noStrike">
                    <a:solidFill>
                      <a:srgbClr val="000000"/>
                    </a:solidFill>
                    <a:latin typeface="Roboto"/>
                    <a:ea typeface="Roboto"/>
                    <a:cs typeface="Roboto"/>
                    <a:sym typeface="Roboto"/>
                  </a:rPr>
                  <a:t>Finance</a:t>
                </a:r>
                <a:endParaRPr b="1" i="0" sz="1463" u="none" cap="none" strike="noStrike">
                  <a:solidFill>
                    <a:srgbClr val="000000"/>
                  </a:solidFill>
                  <a:latin typeface="Roboto"/>
                  <a:ea typeface="Roboto"/>
                  <a:cs typeface="Roboto"/>
                  <a:sym typeface="Roboto"/>
                </a:endParaRPr>
              </a:p>
            </p:txBody>
          </p:sp>
          <p:sp>
            <p:nvSpPr>
              <p:cNvPr id="635" name="Google Shape;635;p33"/>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22775" lIns="45575" spcFirstLastPara="1" rIns="45575" wrap="square" tIns="22775">
                <a:noAutofit/>
              </a:bodyPr>
              <a:lstStyle/>
              <a:p>
                <a:pPr indent="0" lvl="0" marL="0" marR="0" rtl="0" algn="ctr">
                  <a:lnSpc>
                    <a:spcPct val="100000"/>
                  </a:lnSpc>
                  <a:spcBef>
                    <a:spcPts val="0"/>
                  </a:spcBef>
                  <a:spcAft>
                    <a:spcPts val="0"/>
                  </a:spcAft>
                  <a:buNone/>
                </a:pPr>
                <a:r>
                  <a:t/>
                </a:r>
                <a:endParaRPr b="0" i="0" sz="731" u="none" cap="none" strike="noStrike">
                  <a:solidFill>
                    <a:srgbClr val="FFFFFF"/>
                  </a:solidFill>
                  <a:latin typeface="Roboto Light"/>
                  <a:ea typeface="Roboto Light"/>
                  <a:cs typeface="Roboto Light"/>
                  <a:sym typeface="Roboto Light"/>
                </a:endParaRPr>
              </a:p>
            </p:txBody>
          </p:sp>
        </p:grpSp>
      </p:grpSp>
      <p:sp>
        <p:nvSpPr>
          <p:cNvPr id="636" name="Google Shape;636;p33"/>
          <p:cNvSpPr/>
          <p:nvPr/>
        </p:nvSpPr>
        <p:spPr>
          <a:xfrm>
            <a:off x="2579850" y="589257"/>
            <a:ext cx="2013900" cy="1596300"/>
          </a:xfrm>
          <a:prstGeom prst="wedgeEllipseCallout">
            <a:avLst>
              <a:gd fmla="val -31275" name="adj1"/>
              <a:gd fmla="val 67969" name="adj2"/>
            </a:avLst>
          </a:prstGeom>
          <a:solidFill>
            <a:srgbClr val="E7E6E6"/>
          </a:solidFill>
          <a:ln>
            <a:noFill/>
          </a:ln>
        </p:spPr>
        <p:txBody>
          <a:bodyPr anchorCtr="0" anchor="ctr" bIns="0" lIns="0" spcFirstLastPara="1" rIns="0" wrap="square" tIns="23925">
            <a:noAutofit/>
          </a:bodyPr>
          <a:lstStyle/>
          <a:p>
            <a:pPr indent="0" lvl="0" marL="0" marR="0" rtl="0" algn="ctr">
              <a:lnSpc>
                <a:spcPct val="115000"/>
              </a:lnSpc>
              <a:spcBef>
                <a:spcPts val="0"/>
              </a:spcBef>
              <a:spcAft>
                <a:spcPts val="0"/>
              </a:spcAft>
              <a:buNone/>
            </a:pPr>
            <a:r>
              <a:rPr b="1" i="0" lang="en-GB" sz="1463" u="none" cap="none" strike="noStrike">
                <a:solidFill>
                  <a:schemeClr val="dk2"/>
                </a:solidFill>
                <a:latin typeface="Roboto"/>
                <a:ea typeface="Roboto"/>
                <a:cs typeface="Roboto"/>
                <a:sym typeface="Roboto"/>
              </a:rPr>
              <a:t>How does the design of your</a:t>
            </a:r>
            <a:endParaRPr b="1" i="0" sz="1463" u="none" cap="none" strike="noStrike">
              <a:solidFill>
                <a:schemeClr val="dk2"/>
              </a:solidFill>
              <a:latin typeface="Roboto"/>
              <a:ea typeface="Roboto"/>
              <a:cs typeface="Roboto"/>
              <a:sym typeface="Roboto"/>
            </a:endParaRPr>
          </a:p>
          <a:p>
            <a:pPr indent="0" lvl="0" marL="0" marR="0" rtl="0" algn="ctr">
              <a:lnSpc>
                <a:spcPct val="115000"/>
              </a:lnSpc>
              <a:spcBef>
                <a:spcPts val="0"/>
              </a:spcBef>
              <a:spcAft>
                <a:spcPts val="0"/>
              </a:spcAft>
              <a:buNone/>
            </a:pPr>
            <a:r>
              <a:rPr b="1" i="0" lang="en-GB" sz="1463" u="none" cap="none" strike="noStrike">
                <a:solidFill>
                  <a:schemeClr val="dk2"/>
                </a:solidFill>
                <a:latin typeface="Roboto"/>
                <a:ea typeface="Roboto"/>
                <a:cs typeface="Roboto"/>
                <a:sym typeface="Roboto"/>
              </a:rPr>
              <a:t>business block transformative action?</a:t>
            </a:r>
            <a:endParaRPr b="0" i="0" sz="1529" u="none" cap="none" strike="noStrike">
              <a:solidFill>
                <a:schemeClr val="dk2"/>
              </a:solidFill>
              <a:latin typeface="Arial"/>
              <a:ea typeface="Arial"/>
              <a:cs typeface="Arial"/>
              <a:sym typeface="Arial"/>
            </a:endParaRPr>
          </a:p>
        </p:txBody>
      </p:sp>
      <p:sp>
        <p:nvSpPr>
          <p:cNvPr id="637" name="Google Shape;637;p33"/>
          <p:cNvSpPr/>
          <p:nvPr/>
        </p:nvSpPr>
        <p:spPr>
          <a:xfrm flipH="1">
            <a:off x="6689313" y="589257"/>
            <a:ext cx="2015100" cy="1596300"/>
          </a:xfrm>
          <a:prstGeom prst="wedgeEllipseCallout">
            <a:avLst>
              <a:gd fmla="val -31275" name="adj1"/>
              <a:gd fmla="val 67969" name="adj2"/>
            </a:avLst>
          </a:prstGeom>
          <a:solidFill>
            <a:srgbClr val="E7E6E6"/>
          </a:solidFill>
          <a:ln>
            <a:noFill/>
          </a:ln>
        </p:spPr>
        <p:txBody>
          <a:bodyPr anchorCtr="0" anchor="ctr" bIns="0" lIns="0" spcFirstLastPara="1" rIns="0" wrap="square" tIns="23925">
            <a:noAutofit/>
          </a:bodyPr>
          <a:lstStyle/>
          <a:p>
            <a:pPr indent="0" lvl="0" marL="0" marR="0" rtl="0" algn="ctr">
              <a:lnSpc>
                <a:spcPct val="115000"/>
              </a:lnSpc>
              <a:spcBef>
                <a:spcPts val="0"/>
              </a:spcBef>
              <a:spcAft>
                <a:spcPts val="0"/>
              </a:spcAft>
              <a:buNone/>
            </a:pPr>
            <a:r>
              <a:rPr b="1" i="0" lang="en-GB" sz="1463" u="none" cap="none" strike="noStrike">
                <a:solidFill>
                  <a:schemeClr val="dk2"/>
                </a:solidFill>
                <a:latin typeface="Roboto"/>
                <a:ea typeface="Roboto"/>
                <a:cs typeface="Roboto"/>
                <a:sym typeface="Roboto"/>
              </a:rPr>
              <a:t>How could a redesign of your business unlock transformative action?</a:t>
            </a:r>
            <a:endParaRPr b="1" i="0" sz="1463" u="none" cap="none" strike="noStrike">
              <a:solidFill>
                <a:schemeClr val="dk2"/>
              </a:solidFill>
              <a:latin typeface="Roboto"/>
              <a:ea typeface="Roboto"/>
              <a:cs typeface="Roboto"/>
              <a:sym typeface="Roboto"/>
            </a:endParaRPr>
          </a:p>
        </p:txBody>
      </p:sp>
      <p:sp>
        <p:nvSpPr>
          <p:cNvPr id="638" name="Google Shape;638;p33"/>
          <p:cNvSpPr/>
          <p:nvPr/>
        </p:nvSpPr>
        <p:spPr>
          <a:xfrm rot="605">
            <a:off x="266430" y="1875807"/>
            <a:ext cx="1705200" cy="1179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1" i="0" sz="11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None/>
            </a:pPr>
            <a:r>
              <a:rPr b="0" i="0" lang="en-GB" sz="1800" u="none" cap="none" strike="noStrike">
                <a:solidFill>
                  <a:srgbClr val="000000"/>
                </a:solidFill>
                <a:latin typeface="Roboto"/>
                <a:ea typeface="Roboto"/>
                <a:cs typeface="Roboto"/>
                <a:sym typeface="Roboto"/>
              </a:rPr>
              <a:t>DEAL’s guide to redesigning businesses through Doughnut Economics </a:t>
            </a:r>
            <a:endParaRPr/>
          </a:p>
          <a:p>
            <a:pPr indent="0" lvl="0" marL="0" marR="0" rtl="0" algn="l">
              <a:lnSpc>
                <a:spcPct val="100000"/>
              </a:lnSpc>
              <a:spcBef>
                <a:spcPts val="0"/>
              </a:spcBef>
              <a:spcAft>
                <a:spcPts val="0"/>
              </a:spcAft>
              <a:buNone/>
            </a:pPr>
            <a:r>
              <a:rPr b="0" i="0" lang="en-GB" sz="1800" u="none" cap="none" strike="noStrike">
                <a:solidFill>
                  <a:srgbClr val="000000"/>
                </a:solidFill>
                <a:latin typeface="Roboto"/>
                <a:ea typeface="Roboto"/>
                <a:cs typeface="Roboto"/>
                <a:sym typeface="Roboto"/>
              </a:rPr>
              <a:t>- Core workshop</a:t>
            </a:r>
            <a:endParaRPr/>
          </a:p>
          <a:p>
            <a:pPr indent="0" lvl="0" marL="0" marR="0" rtl="0" algn="l">
              <a:lnSpc>
                <a:spcPct val="100000"/>
              </a:lnSpc>
              <a:spcBef>
                <a:spcPts val="0"/>
              </a:spcBef>
              <a:spcAft>
                <a:spcPts val="0"/>
              </a:spcAft>
              <a:buNone/>
            </a:pPr>
            <a:r>
              <a:t/>
            </a:r>
            <a:endParaRPr b="0" i="0" sz="2327"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None/>
            </a:pPr>
            <a:r>
              <a:t/>
            </a:r>
            <a:endParaRPr b="0" i="0" sz="2327" u="none" cap="none" strike="noStrike">
              <a:solidFill>
                <a:srgbClr val="000000"/>
              </a:solidFill>
              <a:latin typeface="Roboto"/>
              <a:ea typeface="Roboto"/>
              <a:cs typeface="Roboto"/>
              <a:sym typeface="Roboto"/>
            </a:endParaRPr>
          </a:p>
        </p:txBody>
      </p:sp>
      <p:sp>
        <p:nvSpPr>
          <p:cNvPr id="639" name="Google Shape;639;p33"/>
          <p:cNvSpPr txBox="1"/>
          <p:nvPr/>
        </p:nvSpPr>
        <p:spPr>
          <a:xfrm>
            <a:off x="3518602" y="4685117"/>
            <a:ext cx="4574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000" u="sng" cap="none" strike="noStrike">
                <a:solidFill>
                  <a:srgbClr val="000000"/>
                </a:solidFill>
                <a:latin typeface="Arial"/>
                <a:ea typeface="Arial"/>
                <a:cs typeface="Arial"/>
                <a:sym typeface="Arial"/>
                <a:hlinkClick r:id="rId6">
                  <a:extLst>
                    <a:ext uri="{A12FA001-AC4F-418D-AE19-62706E023703}">
                      <ahyp:hlinkClr val="tx"/>
                    </a:ext>
                  </a:extLst>
                </a:hlinkClick>
              </a:rPr>
              <a:t>doughnuteconomics.org/tools/191</a:t>
            </a:r>
            <a:endParaRPr b="0" i="0" sz="2000" u="none" cap="none" strike="noStrike">
              <a:solidFill>
                <a:srgbClr val="000000"/>
              </a:solidFill>
              <a:latin typeface="Arial"/>
              <a:ea typeface="Arial"/>
              <a:cs typeface="Arial"/>
              <a:sym typeface="Arial"/>
            </a:endParaRPr>
          </a:p>
        </p:txBody>
      </p:sp>
      <p:pic>
        <p:nvPicPr>
          <p:cNvPr descr="Right pointing backhand index" id="640" name="Google Shape;640;p33"/>
          <p:cNvPicPr preferRelativeResize="0"/>
          <p:nvPr/>
        </p:nvPicPr>
        <p:blipFill rotWithShape="1">
          <a:blip r:embed="rId7">
            <a:alphaModFix/>
          </a:blip>
          <a:srcRect b="0" l="0" r="0" t="0"/>
          <a:stretch/>
        </p:blipFill>
        <p:spPr>
          <a:xfrm>
            <a:off x="2844068" y="4562809"/>
            <a:ext cx="657943" cy="65794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descr="A picture containing icon&#10;&#10;Description automatically generated" id="77" name="Google Shape;77;p16"/>
          <p:cNvPicPr preferRelativeResize="0"/>
          <p:nvPr/>
        </p:nvPicPr>
        <p:blipFill rotWithShape="1">
          <a:blip r:embed="rId3">
            <a:alphaModFix/>
          </a:blip>
          <a:srcRect b="0" l="0" r="0" t="0"/>
          <a:stretch/>
        </p:blipFill>
        <p:spPr>
          <a:xfrm>
            <a:off x="143506" y="4569972"/>
            <a:ext cx="918106" cy="497805"/>
          </a:xfrm>
          <a:prstGeom prst="rect">
            <a:avLst/>
          </a:prstGeom>
          <a:noFill/>
          <a:ln>
            <a:noFill/>
          </a:ln>
        </p:spPr>
      </p:pic>
      <p:pic>
        <p:nvPicPr>
          <p:cNvPr descr="Chart, sunburst chart&#10;&#10;Description automatically generated" id="78" name="Google Shape;78;p16"/>
          <p:cNvPicPr preferRelativeResize="0"/>
          <p:nvPr/>
        </p:nvPicPr>
        <p:blipFill rotWithShape="1">
          <a:blip r:embed="rId4">
            <a:alphaModFix/>
          </a:blip>
          <a:srcRect b="0" l="0" r="0" t="0"/>
          <a:stretch/>
        </p:blipFill>
        <p:spPr>
          <a:xfrm>
            <a:off x="2057809" y="843558"/>
            <a:ext cx="5028382" cy="4224221"/>
          </a:xfrm>
          <a:prstGeom prst="rect">
            <a:avLst/>
          </a:prstGeom>
          <a:noFill/>
          <a:ln>
            <a:noFill/>
          </a:ln>
        </p:spPr>
      </p:pic>
      <p:sp>
        <p:nvSpPr>
          <p:cNvPr id="79" name="Google Shape;79;p16"/>
          <p:cNvSpPr txBox="1"/>
          <p:nvPr/>
        </p:nvSpPr>
        <p:spPr>
          <a:xfrm>
            <a:off x="1275460" y="131529"/>
            <a:ext cx="6820500" cy="540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GB" sz="2400" u="none" cap="none" strike="noStrike">
                <a:solidFill>
                  <a:schemeClr val="dk1"/>
                </a:solidFill>
                <a:latin typeface="Roboto"/>
                <a:ea typeface="Roboto"/>
                <a:cs typeface="Roboto"/>
                <a:sym typeface="Roboto"/>
              </a:rPr>
              <a:t>A world perilously out of balance</a:t>
            </a:r>
            <a:endParaRPr b="1" i="0" sz="2400" u="none" cap="none" strike="noStrike">
              <a:solidFill>
                <a:schemeClr val="dk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cxnSp>
        <p:nvCxnSpPr>
          <p:cNvPr id="84" name="Google Shape;84;p17"/>
          <p:cNvCxnSpPr/>
          <p:nvPr/>
        </p:nvCxnSpPr>
        <p:spPr>
          <a:xfrm>
            <a:off x="5562600" y="40375"/>
            <a:ext cx="0" cy="5141100"/>
          </a:xfrm>
          <a:prstGeom prst="straightConnector1">
            <a:avLst/>
          </a:prstGeom>
          <a:noFill/>
          <a:ln cap="rnd" cmpd="sng" w="28575">
            <a:solidFill>
              <a:srgbClr val="44546A"/>
            </a:solidFill>
            <a:prstDash val="dot"/>
            <a:round/>
            <a:headEnd len="sm" w="sm" type="none"/>
            <a:tailEnd len="sm" w="sm" type="none"/>
          </a:ln>
        </p:spPr>
      </p:cxnSp>
      <p:sp>
        <p:nvSpPr>
          <p:cNvPr id="85" name="Google Shape;85;p17"/>
          <p:cNvSpPr txBox="1"/>
          <p:nvPr/>
        </p:nvSpPr>
        <p:spPr>
          <a:xfrm>
            <a:off x="533400" y="457200"/>
            <a:ext cx="1576800" cy="2895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i="0" lang="en-GB" sz="2100" u="none" cap="none" strike="noStrike">
                <a:solidFill>
                  <a:schemeClr val="dk1"/>
                </a:solidFill>
                <a:latin typeface="Roboto"/>
                <a:ea typeface="Roboto"/>
                <a:cs typeface="Roboto"/>
                <a:sym typeface="Roboto"/>
              </a:rPr>
              <a:t>To change the future, change the dynamics</a:t>
            </a:r>
            <a:endParaRPr b="1" i="0" sz="2100" u="none" cap="none" strike="noStrike">
              <a:solidFill>
                <a:schemeClr val="dk1"/>
              </a:solidFill>
              <a:latin typeface="Roboto"/>
              <a:ea typeface="Roboto"/>
              <a:cs typeface="Roboto"/>
              <a:sym typeface="Roboto"/>
            </a:endParaRPr>
          </a:p>
        </p:txBody>
      </p:sp>
      <p:sp>
        <p:nvSpPr>
          <p:cNvPr id="86" name="Google Shape;86;p17"/>
          <p:cNvSpPr txBox="1"/>
          <p:nvPr/>
        </p:nvSpPr>
        <p:spPr>
          <a:xfrm>
            <a:off x="5867400" y="3505200"/>
            <a:ext cx="2743200" cy="10668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chemeClr val="dk1"/>
              </a:buClr>
              <a:buSzPts val="1100"/>
              <a:buFont typeface="Arial"/>
              <a:buNone/>
            </a:pPr>
            <a:r>
              <a:rPr b="1" i="0" lang="en-GB" sz="1500" u="none" cap="none" strike="noStrike">
                <a:solidFill>
                  <a:schemeClr val="dk1"/>
                </a:solidFill>
                <a:latin typeface="Roboto"/>
                <a:ea typeface="Roboto"/>
                <a:cs typeface="Roboto"/>
                <a:sym typeface="Roboto"/>
              </a:rPr>
              <a:t>Regenerative</a:t>
            </a:r>
            <a:endParaRPr b="1" i="0" sz="1500" u="none" cap="none" strike="noStrike">
              <a:solidFill>
                <a:schemeClr val="dk1"/>
              </a:solidFill>
              <a:latin typeface="Roboto"/>
              <a:ea typeface="Roboto"/>
              <a:cs typeface="Roboto"/>
              <a:sym typeface="Roboto"/>
            </a:endParaRPr>
          </a:p>
          <a:p>
            <a:pPr indent="0" lvl="0" marL="0" marR="0" rtl="0" algn="ctr">
              <a:lnSpc>
                <a:spcPct val="115000"/>
              </a:lnSpc>
              <a:spcBef>
                <a:spcPts val="600"/>
              </a:spcBef>
              <a:spcAft>
                <a:spcPts val="600"/>
              </a:spcAft>
              <a:buClr>
                <a:schemeClr val="dk1"/>
              </a:buClr>
              <a:buSzPts val="1100"/>
              <a:buFont typeface="Arial"/>
              <a:buNone/>
            </a:pPr>
            <a:r>
              <a:rPr b="0" i="0" lang="en-GB" sz="1500" u="none" cap="none" strike="noStrike">
                <a:solidFill>
                  <a:schemeClr val="dk1"/>
                </a:solidFill>
                <a:latin typeface="Roboto Light"/>
                <a:ea typeface="Roboto Light"/>
                <a:cs typeface="Roboto Light"/>
                <a:sym typeface="Roboto Light"/>
              </a:rPr>
              <a:t>Working with and within the cycles of the living world</a:t>
            </a:r>
            <a:endParaRPr b="0" i="0" sz="1500" u="none" cap="none" strike="noStrike">
              <a:solidFill>
                <a:schemeClr val="dk1"/>
              </a:solidFill>
              <a:latin typeface="Roboto Light"/>
              <a:ea typeface="Roboto Light"/>
              <a:cs typeface="Roboto Light"/>
              <a:sym typeface="Roboto Light"/>
            </a:endParaRPr>
          </a:p>
        </p:txBody>
      </p:sp>
      <p:grpSp>
        <p:nvGrpSpPr>
          <p:cNvPr id="87" name="Google Shape;87;p17"/>
          <p:cNvGrpSpPr/>
          <p:nvPr/>
        </p:nvGrpSpPr>
        <p:grpSpPr>
          <a:xfrm>
            <a:off x="5943600" y="609600"/>
            <a:ext cx="2590800" cy="2514600"/>
            <a:chOff x="5943600" y="609600"/>
            <a:chExt cx="2590800" cy="2514600"/>
          </a:xfrm>
        </p:grpSpPr>
        <p:cxnSp>
          <p:nvCxnSpPr>
            <p:cNvPr id="88" name="Google Shape;88;p17"/>
            <p:cNvCxnSpPr/>
            <p:nvPr/>
          </p:nvCxnSpPr>
          <p:spPr>
            <a:xfrm>
              <a:off x="7010400" y="914400"/>
              <a:ext cx="0" cy="381000"/>
            </a:xfrm>
            <a:prstGeom prst="straightConnector1">
              <a:avLst/>
            </a:prstGeom>
            <a:noFill/>
            <a:ln cap="flat" cmpd="sng" w="19050">
              <a:solidFill>
                <a:schemeClr val="dk1"/>
              </a:solidFill>
              <a:prstDash val="solid"/>
              <a:round/>
              <a:headEnd len="sm" w="sm" type="none"/>
              <a:tailEnd len="med" w="med" type="triangle"/>
            </a:ln>
          </p:spPr>
        </p:cxnSp>
        <p:cxnSp>
          <p:nvCxnSpPr>
            <p:cNvPr id="89" name="Google Shape;89;p17"/>
            <p:cNvCxnSpPr/>
            <p:nvPr/>
          </p:nvCxnSpPr>
          <p:spPr>
            <a:xfrm>
              <a:off x="7010400" y="1676400"/>
              <a:ext cx="0" cy="381000"/>
            </a:xfrm>
            <a:prstGeom prst="straightConnector1">
              <a:avLst/>
            </a:prstGeom>
            <a:noFill/>
            <a:ln cap="flat" cmpd="sng" w="76200">
              <a:solidFill>
                <a:schemeClr val="dk1"/>
              </a:solidFill>
              <a:prstDash val="solid"/>
              <a:round/>
              <a:headEnd len="sm" w="sm" type="none"/>
              <a:tailEnd len="sm" w="sm" type="none"/>
            </a:ln>
          </p:spPr>
        </p:cxnSp>
        <p:cxnSp>
          <p:nvCxnSpPr>
            <p:cNvPr id="90" name="Google Shape;90;p17"/>
            <p:cNvCxnSpPr/>
            <p:nvPr/>
          </p:nvCxnSpPr>
          <p:spPr>
            <a:xfrm>
              <a:off x="7010400" y="2438400"/>
              <a:ext cx="0" cy="381000"/>
            </a:xfrm>
            <a:prstGeom prst="straightConnector1">
              <a:avLst/>
            </a:prstGeom>
            <a:noFill/>
            <a:ln cap="flat" cmpd="sng" w="19050">
              <a:solidFill>
                <a:schemeClr val="dk1"/>
              </a:solidFill>
              <a:prstDash val="solid"/>
              <a:round/>
              <a:headEnd len="sm" w="sm" type="none"/>
              <a:tailEnd len="med" w="med" type="triangle"/>
            </a:ln>
          </p:spPr>
        </p:cxnSp>
        <p:sp>
          <p:nvSpPr>
            <p:cNvPr id="91" name="Google Shape;91;p17"/>
            <p:cNvSpPr/>
            <p:nvPr/>
          </p:nvSpPr>
          <p:spPr>
            <a:xfrm flipH="1" rot="10800000">
              <a:off x="6934200" y="1981200"/>
              <a:ext cx="152400" cy="152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2" name="Google Shape;92;p17"/>
            <p:cNvGrpSpPr/>
            <p:nvPr/>
          </p:nvGrpSpPr>
          <p:grpSpPr>
            <a:xfrm>
              <a:off x="5943600" y="1295400"/>
              <a:ext cx="1143000" cy="1143000"/>
              <a:chOff x="5867400" y="1600200"/>
              <a:chExt cx="1143000" cy="1143000"/>
            </a:xfrm>
          </p:grpSpPr>
          <p:sp>
            <p:nvSpPr>
              <p:cNvPr id="93" name="Google Shape;93;p17"/>
              <p:cNvSpPr/>
              <p:nvPr/>
            </p:nvSpPr>
            <p:spPr>
              <a:xfrm>
                <a:off x="5867400" y="1600200"/>
                <a:ext cx="1143000" cy="1143000"/>
              </a:xfrm>
              <a:prstGeom prst="arc">
                <a:avLst>
                  <a:gd fmla="val 2815868" name="adj1"/>
                  <a:gd fmla="val 18597434" name="adj2"/>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7"/>
              <p:cNvSpPr/>
              <p:nvPr/>
            </p:nvSpPr>
            <p:spPr>
              <a:xfrm flipH="1" rot="8622953">
                <a:off x="6766831" y="1708589"/>
                <a:ext cx="152588" cy="152588"/>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95" name="Google Shape;95;p17"/>
            <p:cNvCxnSpPr/>
            <p:nvPr/>
          </p:nvCxnSpPr>
          <p:spPr>
            <a:xfrm>
              <a:off x="7467600" y="914400"/>
              <a:ext cx="0" cy="381000"/>
            </a:xfrm>
            <a:prstGeom prst="straightConnector1">
              <a:avLst/>
            </a:prstGeom>
            <a:noFill/>
            <a:ln cap="flat" cmpd="sng" w="19050">
              <a:solidFill>
                <a:schemeClr val="dk1"/>
              </a:solidFill>
              <a:prstDash val="solid"/>
              <a:round/>
              <a:headEnd len="sm" w="sm" type="none"/>
              <a:tailEnd len="med" w="med" type="triangle"/>
            </a:ln>
          </p:spPr>
        </p:cxnSp>
        <p:cxnSp>
          <p:nvCxnSpPr>
            <p:cNvPr id="96" name="Google Shape;96;p17"/>
            <p:cNvCxnSpPr/>
            <p:nvPr/>
          </p:nvCxnSpPr>
          <p:spPr>
            <a:xfrm>
              <a:off x="7467600" y="1676400"/>
              <a:ext cx="0" cy="381000"/>
            </a:xfrm>
            <a:prstGeom prst="straightConnector1">
              <a:avLst/>
            </a:prstGeom>
            <a:noFill/>
            <a:ln cap="flat" cmpd="sng" w="76200">
              <a:solidFill>
                <a:schemeClr val="dk1"/>
              </a:solidFill>
              <a:prstDash val="solid"/>
              <a:round/>
              <a:headEnd len="sm" w="sm" type="none"/>
              <a:tailEnd len="sm" w="sm" type="none"/>
            </a:ln>
          </p:spPr>
        </p:cxnSp>
        <p:cxnSp>
          <p:nvCxnSpPr>
            <p:cNvPr id="97" name="Google Shape;97;p17"/>
            <p:cNvCxnSpPr/>
            <p:nvPr/>
          </p:nvCxnSpPr>
          <p:spPr>
            <a:xfrm>
              <a:off x="7467600" y="2438400"/>
              <a:ext cx="0" cy="381000"/>
            </a:xfrm>
            <a:prstGeom prst="straightConnector1">
              <a:avLst/>
            </a:prstGeom>
            <a:noFill/>
            <a:ln cap="flat" cmpd="sng" w="19050">
              <a:solidFill>
                <a:schemeClr val="dk1"/>
              </a:solidFill>
              <a:prstDash val="solid"/>
              <a:round/>
              <a:headEnd len="sm" w="sm" type="none"/>
              <a:tailEnd len="med" w="med" type="triangle"/>
            </a:ln>
          </p:spPr>
        </p:cxnSp>
        <p:sp>
          <p:nvSpPr>
            <p:cNvPr id="98" name="Google Shape;98;p17"/>
            <p:cNvSpPr/>
            <p:nvPr/>
          </p:nvSpPr>
          <p:spPr>
            <a:xfrm flipH="1" rot="10800000">
              <a:off x="7391400" y="1981200"/>
              <a:ext cx="152400" cy="152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9" name="Google Shape;99;p17"/>
            <p:cNvGrpSpPr/>
            <p:nvPr/>
          </p:nvGrpSpPr>
          <p:grpSpPr>
            <a:xfrm flipH="1">
              <a:off x="7391400" y="1295400"/>
              <a:ext cx="1143000" cy="1143000"/>
              <a:chOff x="5867400" y="1600200"/>
              <a:chExt cx="1143000" cy="1143000"/>
            </a:xfrm>
          </p:grpSpPr>
          <p:sp>
            <p:nvSpPr>
              <p:cNvPr id="100" name="Google Shape;100;p17"/>
              <p:cNvSpPr/>
              <p:nvPr/>
            </p:nvSpPr>
            <p:spPr>
              <a:xfrm>
                <a:off x="5867400" y="1600200"/>
                <a:ext cx="1143000" cy="1143000"/>
              </a:xfrm>
              <a:prstGeom prst="arc">
                <a:avLst>
                  <a:gd fmla="val 2815868" name="adj1"/>
                  <a:gd fmla="val 18597434" name="adj2"/>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17"/>
              <p:cNvSpPr/>
              <p:nvPr/>
            </p:nvSpPr>
            <p:spPr>
              <a:xfrm flipH="1" rot="8622953">
                <a:off x="6766831" y="1708589"/>
                <a:ext cx="152588" cy="152588"/>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2" name="Google Shape;102;p17"/>
            <p:cNvSpPr txBox="1"/>
            <p:nvPr/>
          </p:nvSpPr>
          <p:spPr>
            <a:xfrm>
              <a:off x="7010400" y="1371600"/>
              <a:ext cx="457200" cy="2286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1200"/>
                <a:buFont typeface="Arial"/>
                <a:buNone/>
              </a:pPr>
              <a:r>
                <a:rPr b="0" i="0" lang="en-GB" sz="1000" u="none" cap="none" strike="noStrike">
                  <a:solidFill>
                    <a:srgbClr val="000000"/>
                  </a:solidFill>
                  <a:latin typeface="Roboto Light"/>
                  <a:ea typeface="Roboto Light"/>
                  <a:cs typeface="Roboto Light"/>
                  <a:sym typeface="Roboto Light"/>
                </a:rPr>
                <a:t>make</a:t>
              </a:r>
              <a:endParaRPr b="0" i="0" sz="1000" u="none" cap="none" strike="noStrike">
                <a:solidFill>
                  <a:srgbClr val="000000"/>
                </a:solidFill>
                <a:latin typeface="Roboto Light"/>
                <a:ea typeface="Roboto Light"/>
                <a:cs typeface="Roboto Light"/>
                <a:sym typeface="Roboto Light"/>
              </a:endParaRPr>
            </a:p>
          </p:txBody>
        </p:sp>
        <p:sp>
          <p:nvSpPr>
            <p:cNvPr id="103" name="Google Shape;103;p17"/>
            <p:cNvSpPr txBox="1"/>
            <p:nvPr/>
          </p:nvSpPr>
          <p:spPr>
            <a:xfrm>
              <a:off x="7010400" y="609600"/>
              <a:ext cx="457200" cy="2286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1200"/>
                <a:buFont typeface="Arial"/>
                <a:buNone/>
              </a:pPr>
              <a:r>
                <a:rPr b="0" i="0" lang="en-GB" sz="1000" u="none" cap="none" strike="noStrike">
                  <a:solidFill>
                    <a:srgbClr val="000000"/>
                  </a:solidFill>
                  <a:latin typeface="Roboto Light"/>
                  <a:ea typeface="Roboto Light"/>
                  <a:cs typeface="Roboto Light"/>
                  <a:sym typeface="Roboto Light"/>
                </a:rPr>
                <a:t>take</a:t>
              </a:r>
              <a:endParaRPr b="0" i="0" sz="1000" u="none" cap="none" strike="noStrike">
                <a:solidFill>
                  <a:srgbClr val="000000"/>
                </a:solidFill>
                <a:latin typeface="Roboto Light"/>
                <a:ea typeface="Roboto Light"/>
                <a:cs typeface="Roboto Light"/>
                <a:sym typeface="Roboto Light"/>
              </a:endParaRPr>
            </a:p>
          </p:txBody>
        </p:sp>
        <p:sp>
          <p:nvSpPr>
            <p:cNvPr id="104" name="Google Shape;104;p17"/>
            <p:cNvSpPr txBox="1"/>
            <p:nvPr/>
          </p:nvSpPr>
          <p:spPr>
            <a:xfrm>
              <a:off x="7010400" y="2133600"/>
              <a:ext cx="457200" cy="2286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1200"/>
                <a:buFont typeface="Arial"/>
                <a:buNone/>
              </a:pPr>
              <a:r>
                <a:rPr b="0" i="0" lang="en-GB" sz="1000" u="none" cap="none" strike="noStrike">
                  <a:solidFill>
                    <a:srgbClr val="000000"/>
                  </a:solidFill>
                  <a:latin typeface="Roboto Light"/>
                  <a:ea typeface="Roboto Light"/>
                  <a:cs typeface="Roboto Light"/>
                  <a:sym typeface="Roboto Light"/>
                </a:rPr>
                <a:t>use</a:t>
              </a:r>
              <a:endParaRPr b="0" i="0" sz="1000" u="none" cap="none" strike="noStrike">
                <a:solidFill>
                  <a:srgbClr val="000000"/>
                </a:solidFill>
                <a:latin typeface="Roboto Light"/>
                <a:ea typeface="Roboto Light"/>
                <a:cs typeface="Roboto Light"/>
                <a:sym typeface="Roboto Light"/>
              </a:endParaRPr>
            </a:p>
          </p:txBody>
        </p:sp>
        <p:sp>
          <p:nvSpPr>
            <p:cNvPr id="105" name="Google Shape;105;p17"/>
            <p:cNvSpPr txBox="1"/>
            <p:nvPr/>
          </p:nvSpPr>
          <p:spPr>
            <a:xfrm>
              <a:off x="7010400" y="2895600"/>
              <a:ext cx="457200" cy="2286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1200"/>
                <a:buFont typeface="Arial"/>
                <a:buNone/>
              </a:pPr>
              <a:r>
                <a:rPr b="0" i="0" lang="en-GB" sz="1000" u="none" cap="none" strike="noStrike">
                  <a:solidFill>
                    <a:srgbClr val="000000"/>
                  </a:solidFill>
                  <a:latin typeface="Roboto Light"/>
                  <a:ea typeface="Roboto Light"/>
                  <a:cs typeface="Roboto Light"/>
                  <a:sym typeface="Roboto Light"/>
                </a:rPr>
                <a:t>lose</a:t>
              </a:r>
              <a:endParaRPr b="0" i="0" sz="1000" u="none" cap="none" strike="noStrike">
                <a:solidFill>
                  <a:srgbClr val="000000"/>
                </a:solidFill>
                <a:latin typeface="Roboto Light"/>
                <a:ea typeface="Roboto Light"/>
                <a:cs typeface="Roboto Light"/>
                <a:sym typeface="Roboto Light"/>
              </a:endParaRPr>
            </a:p>
          </p:txBody>
        </p:sp>
        <p:sp>
          <p:nvSpPr>
            <p:cNvPr id="106" name="Google Shape;106;p17"/>
            <p:cNvSpPr txBox="1"/>
            <p:nvPr/>
          </p:nvSpPr>
          <p:spPr>
            <a:xfrm>
              <a:off x="5943600" y="1524000"/>
              <a:ext cx="1143000" cy="6858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1200"/>
                <a:buFont typeface="Arial"/>
                <a:buNone/>
              </a:pPr>
              <a:r>
                <a:rPr b="1" i="0" lang="en-GB" sz="900" u="none" cap="none" strike="noStrike">
                  <a:solidFill>
                    <a:srgbClr val="000000"/>
                  </a:solidFill>
                  <a:latin typeface="Roboto"/>
                  <a:ea typeface="Roboto"/>
                  <a:cs typeface="Roboto"/>
                  <a:sym typeface="Roboto"/>
                </a:rPr>
                <a:t>regenerate</a:t>
              </a:r>
              <a:endParaRPr b="1" i="0" sz="900" u="none" cap="none" strike="noStrike">
                <a:solidFill>
                  <a:srgbClr val="000000"/>
                </a:solidFill>
                <a:latin typeface="Roboto"/>
                <a:ea typeface="Roboto"/>
                <a:cs typeface="Roboto"/>
                <a:sym typeface="Roboto"/>
              </a:endParaRPr>
            </a:p>
            <a:p>
              <a:pPr indent="0" lvl="0" marL="0" marR="0" rtl="0" algn="ctr">
                <a:lnSpc>
                  <a:spcPct val="114285"/>
                </a:lnSpc>
                <a:spcBef>
                  <a:spcPts val="0"/>
                </a:spcBef>
                <a:spcAft>
                  <a:spcPts val="0"/>
                </a:spcAft>
                <a:buClr>
                  <a:srgbClr val="000000"/>
                </a:buClr>
                <a:buSzPts val="1200"/>
                <a:buFont typeface="Arial"/>
                <a:buNone/>
              </a:pPr>
              <a:r>
                <a:rPr b="0" i="0" lang="en-GB" sz="900" u="none" cap="none" strike="noStrike">
                  <a:solidFill>
                    <a:srgbClr val="000000"/>
                  </a:solidFill>
                  <a:latin typeface="Roboto Light"/>
                  <a:ea typeface="Roboto Light"/>
                  <a:cs typeface="Roboto Light"/>
                  <a:sym typeface="Roboto Light"/>
                </a:rPr>
                <a:t>biological</a:t>
              </a:r>
              <a:endParaRPr b="0" i="0" sz="900" u="none" cap="none" strike="noStrike">
                <a:solidFill>
                  <a:srgbClr val="000000"/>
                </a:solidFill>
                <a:latin typeface="Roboto Light"/>
                <a:ea typeface="Roboto Light"/>
                <a:cs typeface="Roboto Light"/>
                <a:sym typeface="Roboto Light"/>
              </a:endParaRPr>
            </a:p>
            <a:p>
              <a:pPr indent="0" lvl="0" marL="0" marR="0" rtl="0" algn="ctr">
                <a:lnSpc>
                  <a:spcPct val="114285"/>
                </a:lnSpc>
                <a:spcBef>
                  <a:spcPts val="0"/>
                </a:spcBef>
                <a:spcAft>
                  <a:spcPts val="0"/>
                </a:spcAft>
                <a:buClr>
                  <a:srgbClr val="000000"/>
                </a:buClr>
                <a:buSzPts val="1200"/>
                <a:buFont typeface="Arial"/>
                <a:buNone/>
              </a:pPr>
              <a:r>
                <a:rPr b="0" i="0" lang="en-GB" sz="900" u="none" cap="none" strike="noStrike">
                  <a:solidFill>
                    <a:srgbClr val="000000"/>
                  </a:solidFill>
                  <a:latin typeface="Roboto Light"/>
                  <a:ea typeface="Roboto Light"/>
                  <a:cs typeface="Roboto Light"/>
                  <a:sym typeface="Roboto Light"/>
                </a:rPr>
                <a:t>materials</a:t>
              </a:r>
              <a:endParaRPr b="0" i="0" sz="900" u="none" cap="none" strike="noStrike">
                <a:solidFill>
                  <a:srgbClr val="000000"/>
                </a:solidFill>
                <a:latin typeface="Roboto Light"/>
                <a:ea typeface="Roboto Light"/>
                <a:cs typeface="Roboto Light"/>
                <a:sym typeface="Roboto Light"/>
              </a:endParaRPr>
            </a:p>
          </p:txBody>
        </p:sp>
        <p:sp>
          <p:nvSpPr>
            <p:cNvPr id="107" name="Google Shape;107;p17"/>
            <p:cNvSpPr txBox="1"/>
            <p:nvPr/>
          </p:nvSpPr>
          <p:spPr>
            <a:xfrm>
              <a:off x="7391400" y="1524000"/>
              <a:ext cx="1143000" cy="6858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1200"/>
                <a:buFont typeface="Arial"/>
                <a:buNone/>
              </a:pPr>
              <a:r>
                <a:rPr b="1" i="0" lang="en-GB" sz="900" u="none" cap="none" strike="noStrike">
                  <a:solidFill>
                    <a:srgbClr val="000000"/>
                  </a:solidFill>
                  <a:latin typeface="Roboto"/>
                  <a:ea typeface="Roboto"/>
                  <a:cs typeface="Roboto"/>
                  <a:sym typeface="Roboto"/>
                </a:rPr>
                <a:t>restore</a:t>
              </a:r>
              <a:endParaRPr b="1" i="0" sz="900" u="none" cap="none" strike="noStrike">
                <a:solidFill>
                  <a:srgbClr val="000000"/>
                </a:solidFill>
                <a:latin typeface="Roboto"/>
                <a:ea typeface="Roboto"/>
                <a:cs typeface="Roboto"/>
                <a:sym typeface="Roboto"/>
              </a:endParaRPr>
            </a:p>
            <a:p>
              <a:pPr indent="0" lvl="0" marL="0" marR="0" rtl="0" algn="ctr">
                <a:lnSpc>
                  <a:spcPct val="114285"/>
                </a:lnSpc>
                <a:spcBef>
                  <a:spcPts val="0"/>
                </a:spcBef>
                <a:spcAft>
                  <a:spcPts val="0"/>
                </a:spcAft>
                <a:buClr>
                  <a:srgbClr val="000000"/>
                </a:buClr>
                <a:buSzPts val="1200"/>
                <a:buFont typeface="Arial"/>
                <a:buNone/>
              </a:pPr>
              <a:r>
                <a:rPr b="0" i="0" lang="en-GB" sz="900" u="none" cap="none" strike="noStrike">
                  <a:solidFill>
                    <a:srgbClr val="000000"/>
                  </a:solidFill>
                  <a:latin typeface="Roboto Light"/>
                  <a:ea typeface="Roboto Light"/>
                  <a:cs typeface="Roboto Light"/>
                  <a:sym typeface="Roboto Light"/>
                </a:rPr>
                <a:t>technical</a:t>
              </a:r>
              <a:endParaRPr b="0" i="0" sz="900" u="none" cap="none" strike="noStrike">
                <a:solidFill>
                  <a:srgbClr val="000000"/>
                </a:solidFill>
                <a:latin typeface="Roboto Light"/>
                <a:ea typeface="Roboto Light"/>
                <a:cs typeface="Roboto Light"/>
                <a:sym typeface="Roboto Light"/>
              </a:endParaRPr>
            </a:p>
            <a:p>
              <a:pPr indent="0" lvl="0" marL="0" marR="0" rtl="0" algn="ctr">
                <a:lnSpc>
                  <a:spcPct val="114285"/>
                </a:lnSpc>
                <a:spcBef>
                  <a:spcPts val="0"/>
                </a:spcBef>
                <a:spcAft>
                  <a:spcPts val="0"/>
                </a:spcAft>
                <a:buClr>
                  <a:srgbClr val="000000"/>
                </a:buClr>
                <a:buSzPts val="1200"/>
                <a:buFont typeface="Arial"/>
                <a:buNone/>
              </a:pPr>
              <a:r>
                <a:rPr b="0" i="0" lang="en-GB" sz="900" u="none" cap="none" strike="noStrike">
                  <a:solidFill>
                    <a:srgbClr val="000000"/>
                  </a:solidFill>
                  <a:latin typeface="Roboto Light"/>
                  <a:ea typeface="Roboto Light"/>
                  <a:cs typeface="Roboto Light"/>
                  <a:sym typeface="Roboto Light"/>
                </a:rPr>
                <a:t>materials</a:t>
              </a:r>
              <a:endParaRPr b="0" i="0" sz="900" u="none" cap="none" strike="noStrike">
                <a:solidFill>
                  <a:srgbClr val="000000"/>
                </a:solidFill>
                <a:latin typeface="Roboto Light"/>
                <a:ea typeface="Roboto Light"/>
                <a:cs typeface="Roboto Light"/>
                <a:sym typeface="Roboto Light"/>
              </a:endParaRPr>
            </a:p>
          </p:txBody>
        </p:sp>
      </p:grpSp>
      <p:sp>
        <p:nvSpPr>
          <p:cNvPr id="108" name="Google Shape;108;p17"/>
          <p:cNvSpPr txBox="1"/>
          <p:nvPr/>
        </p:nvSpPr>
        <p:spPr>
          <a:xfrm>
            <a:off x="2514600" y="3505200"/>
            <a:ext cx="2743200" cy="10668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chemeClr val="dk1"/>
              </a:buClr>
              <a:buSzPts val="1100"/>
              <a:buFont typeface="Arial"/>
              <a:buNone/>
            </a:pPr>
            <a:r>
              <a:rPr b="1" i="0" lang="en-GB" sz="1500" u="none" cap="none" strike="noStrike">
                <a:solidFill>
                  <a:schemeClr val="dk1"/>
                </a:solidFill>
                <a:latin typeface="Roboto"/>
                <a:ea typeface="Roboto"/>
                <a:cs typeface="Roboto"/>
                <a:sym typeface="Roboto"/>
              </a:rPr>
              <a:t>Degenerative</a:t>
            </a:r>
            <a:endParaRPr b="1" i="0" sz="1500" u="none" cap="none" strike="noStrike">
              <a:solidFill>
                <a:schemeClr val="dk1"/>
              </a:solidFill>
              <a:latin typeface="Roboto"/>
              <a:ea typeface="Roboto"/>
              <a:cs typeface="Roboto"/>
              <a:sym typeface="Roboto"/>
            </a:endParaRPr>
          </a:p>
          <a:p>
            <a:pPr indent="0" lvl="0" marL="0" marR="0" rtl="0" algn="ctr">
              <a:lnSpc>
                <a:spcPct val="115000"/>
              </a:lnSpc>
              <a:spcBef>
                <a:spcPts val="600"/>
              </a:spcBef>
              <a:spcAft>
                <a:spcPts val="600"/>
              </a:spcAft>
              <a:buClr>
                <a:schemeClr val="dk1"/>
              </a:buClr>
              <a:buSzPts val="1100"/>
              <a:buFont typeface="Arial"/>
              <a:buNone/>
            </a:pPr>
            <a:r>
              <a:rPr b="0" i="0" lang="en-GB" sz="1500" u="none" cap="none" strike="noStrike">
                <a:solidFill>
                  <a:schemeClr val="dk1"/>
                </a:solidFill>
                <a:latin typeface="Roboto Light"/>
                <a:ea typeface="Roboto Light"/>
                <a:cs typeface="Roboto Light"/>
                <a:sym typeface="Roboto Light"/>
              </a:rPr>
              <a:t>Running down Earth’s life-supporting system</a:t>
            </a:r>
            <a:endParaRPr b="0" i="0" sz="1500" u="none" cap="none" strike="noStrike">
              <a:solidFill>
                <a:schemeClr val="dk1"/>
              </a:solidFill>
              <a:latin typeface="Roboto Light"/>
              <a:ea typeface="Roboto Light"/>
              <a:cs typeface="Roboto Light"/>
              <a:sym typeface="Roboto Light"/>
            </a:endParaRPr>
          </a:p>
        </p:txBody>
      </p:sp>
      <p:grpSp>
        <p:nvGrpSpPr>
          <p:cNvPr id="109" name="Google Shape;109;p17"/>
          <p:cNvGrpSpPr/>
          <p:nvPr/>
        </p:nvGrpSpPr>
        <p:grpSpPr>
          <a:xfrm>
            <a:off x="3581400" y="609600"/>
            <a:ext cx="609600" cy="2514600"/>
            <a:chOff x="3581400" y="609600"/>
            <a:chExt cx="609600" cy="2514600"/>
          </a:xfrm>
        </p:grpSpPr>
        <p:cxnSp>
          <p:nvCxnSpPr>
            <p:cNvPr id="110" name="Google Shape;110;p17"/>
            <p:cNvCxnSpPr/>
            <p:nvPr/>
          </p:nvCxnSpPr>
          <p:spPr>
            <a:xfrm>
              <a:off x="3657600" y="1676400"/>
              <a:ext cx="0" cy="381000"/>
            </a:xfrm>
            <a:prstGeom prst="straightConnector1">
              <a:avLst/>
            </a:prstGeom>
            <a:noFill/>
            <a:ln cap="flat" cmpd="sng" w="76200">
              <a:solidFill>
                <a:schemeClr val="dk1"/>
              </a:solidFill>
              <a:prstDash val="solid"/>
              <a:round/>
              <a:headEnd len="sm" w="sm" type="none"/>
              <a:tailEnd len="sm" w="sm" type="none"/>
            </a:ln>
          </p:spPr>
        </p:cxnSp>
        <p:sp>
          <p:nvSpPr>
            <p:cNvPr id="111" name="Google Shape;111;p17"/>
            <p:cNvSpPr/>
            <p:nvPr/>
          </p:nvSpPr>
          <p:spPr>
            <a:xfrm flipH="1" rot="10800000">
              <a:off x="3581400" y="1981200"/>
              <a:ext cx="152400" cy="152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2" name="Google Shape;112;p17"/>
            <p:cNvGrpSpPr/>
            <p:nvPr/>
          </p:nvGrpSpPr>
          <p:grpSpPr>
            <a:xfrm>
              <a:off x="4038600" y="1676400"/>
              <a:ext cx="152400" cy="457200"/>
              <a:chOff x="4038600" y="1676400"/>
              <a:chExt cx="152400" cy="457200"/>
            </a:xfrm>
          </p:grpSpPr>
          <p:cxnSp>
            <p:nvCxnSpPr>
              <p:cNvPr id="113" name="Google Shape;113;p17"/>
              <p:cNvCxnSpPr/>
              <p:nvPr/>
            </p:nvCxnSpPr>
            <p:spPr>
              <a:xfrm>
                <a:off x="4114800" y="1676400"/>
                <a:ext cx="0" cy="381000"/>
              </a:xfrm>
              <a:prstGeom prst="straightConnector1">
                <a:avLst/>
              </a:prstGeom>
              <a:noFill/>
              <a:ln cap="flat" cmpd="sng" w="76200">
                <a:solidFill>
                  <a:schemeClr val="dk1"/>
                </a:solidFill>
                <a:prstDash val="solid"/>
                <a:round/>
                <a:headEnd len="sm" w="sm" type="none"/>
                <a:tailEnd len="sm" w="sm" type="none"/>
              </a:ln>
            </p:spPr>
          </p:cxnSp>
          <p:sp>
            <p:nvSpPr>
              <p:cNvPr id="114" name="Google Shape;114;p17"/>
              <p:cNvSpPr/>
              <p:nvPr/>
            </p:nvSpPr>
            <p:spPr>
              <a:xfrm flipH="1" rot="10800000">
                <a:off x="4038600" y="1981200"/>
                <a:ext cx="152400" cy="152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5" name="Google Shape;115;p17"/>
            <p:cNvSpPr txBox="1"/>
            <p:nvPr/>
          </p:nvSpPr>
          <p:spPr>
            <a:xfrm>
              <a:off x="3657600" y="1371600"/>
              <a:ext cx="457200" cy="2286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1200"/>
                <a:buFont typeface="Arial"/>
                <a:buNone/>
              </a:pPr>
              <a:r>
                <a:rPr b="0" i="0" lang="en-GB" sz="1100" u="none" cap="none" strike="noStrike">
                  <a:solidFill>
                    <a:srgbClr val="000000"/>
                  </a:solidFill>
                  <a:latin typeface="Roboto Light"/>
                  <a:ea typeface="Roboto Light"/>
                  <a:cs typeface="Roboto Light"/>
                  <a:sym typeface="Roboto Light"/>
                </a:rPr>
                <a:t>make</a:t>
              </a:r>
              <a:endParaRPr b="0" i="0" sz="1100" u="none" cap="none" strike="noStrike">
                <a:solidFill>
                  <a:srgbClr val="000000"/>
                </a:solidFill>
                <a:latin typeface="Roboto Light"/>
                <a:ea typeface="Roboto Light"/>
                <a:cs typeface="Roboto Light"/>
                <a:sym typeface="Roboto Light"/>
              </a:endParaRPr>
            </a:p>
          </p:txBody>
        </p:sp>
        <p:sp>
          <p:nvSpPr>
            <p:cNvPr id="116" name="Google Shape;116;p17"/>
            <p:cNvSpPr txBox="1"/>
            <p:nvPr/>
          </p:nvSpPr>
          <p:spPr>
            <a:xfrm>
              <a:off x="3657600" y="609600"/>
              <a:ext cx="457200" cy="2286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1200"/>
                <a:buFont typeface="Arial"/>
                <a:buNone/>
              </a:pPr>
              <a:r>
                <a:rPr b="0" i="0" lang="en-GB" sz="1100" u="none" cap="none" strike="noStrike">
                  <a:solidFill>
                    <a:srgbClr val="000000"/>
                  </a:solidFill>
                  <a:latin typeface="Roboto Light"/>
                  <a:ea typeface="Roboto Light"/>
                  <a:cs typeface="Roboto Light"/>
                  <a:sym typeface="Roboto Light"/>
                </a:rPr>
                <a:t>take</a:t>
              </a:r>
              <a:endParaRPr b="0" i="0" sz="1100" u="none" cap="none" strike="noStrike">
                <a:solidFill>
                  <a:srgbClr val="000000"/>
                </a:solidFill>
                <a:latin typeface="Roboto Light"/>
                <a:ea typeface="Roboto Light"/>
                <a:cs typeface="Roboto Light"/>
                <a:sym typeface="Roboto Light"/>
              </a:endParaRPr>
            </a:p>
          </p:txBody>
        </p:sp>
        <p:sp>
          <p:nvSpPr>
            <p:cNvPr id="117" name="Google Shape;117;p17"/>
            <p:cNvSpPr txBox="1"/>
            <p:nvPr/>
          </p:nvSpPr>
          <p:spPr>
            <a:xfrm>
              <a:off x="3657600" y="2133600"/>
              <a:ext cx="457200" cy="2286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1200"/>
                <a:buFont typeface="Arial"/>
                <a:buNone/>
              </a:pPr>
              <a:r>
                <a:rPr b="0" i="0" lang="en-GB" sz="1100" u="none" cap="none" strike="noStrike">
                  <a:solidFill>
                    <a:srgbClr val="000000"/>
                  </a:solidFill>
                  <a:latin typeface="Roboto Light"/>
                  <a:ea typeface="Roboto Light"/>
                  <a:cs typeface="Roboto Light"/>
                  <a:sym typeface="Roboto Light"/>
                </a:rPr>
                <a:t>use</a:t>
              </a:r>
              <a:endParaRPr b="0" i="0" sz="1100" u="none" cap="none" strike="noStrike">
                <a:solidFill>
                  <a:srgbClr val="000000"/>
                </a:solidFill>
                <a:latin typeface="Roboto Light"/>
                <a:ea typeface="Roboto Light"/>
                <a:cs typeface="Roboto Light"/>
                <a:sym typeface="Roboto Light"/>
              </a:endParaRPr>
            </a:p>
          </p:txBody>
        </p:sp>
        <p:sp>
          <p:nvSpPr>
            <p:cNvPr id="118" name="Google Shape;118;p17"/>
            <p:cNvSpPr txBox="1"/>
            <p:nvPr/>
          </p:nvSpPr>
          <p:spPr>
            <a:xfrm>
              <a:off x="3657600" y="2895600"/>
              <a:ext cx="457200" cy="2286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1200"/>
                <a:buFont typeface="Arial"/>
                <a:buNone/>
              </a:pPr>
              <a:r>
                <a:rPr b="0" i="0" lang="en-GB" sz="1100" u="none" cap="none" strike="noStrike">
                  <a:solidFill>
                    <a:srgbClr val="000000"/>
                  </a:solidFill>
                  <a:latin typeface="Roboto Light"/>
                  <a:ea typeface="Roboto Light"/>
                  <a:cs typeface="Roboto Light"/>
                  <a:sym typeface="Roboto Light"/>
                </a:rPr>
                <a:t>lose</a:t>
              </a:r>
              <a:endParaRPr b="0" i="0" sz="1100" u="none" cap="none" strike="noStrike">
                <a:solidFill>
                  <a:srgbClr val="000000"/>
                </a:solidFill>
                <a:latin typeface="Roboto Light"/>
                <a:ea typeface="Roboto Light"/>
                <a:cs typeface="Roboto Light"/>
                <a:sym typeface="Roboto Light"/>
              </a:endParaRPr>
            </a:p>
          </p:txBody>
        </p:sp>
        <p:grpSp>
          <p:nvGrpSpPr>
            <p:cNvPr id="119" name="Google Shape;119;p17"/>
            <p:cNvGrpSpPr/>
            <p:nvPr/>
          </p:nvGrpSpPr>
          <p:grpSpPr>
            <a:xfrm>
              <a:off x="4038600" y="914400"/>
              <a:ext cx="152400" cy="457200"/>
              <a:chOff x="4038600" y="1676400"/>
              <a:chExt cx="152400" cy="457200"/>
            </a:xfrm>
          </p:grpSpPr>
          <p:cxnSp>
            <p:nvCxnSpPr>
              <p:cNvPr id="120" name="Google Shape;120;p17"/>
              <p:cNvCxnSpPr/>
              <p:nvPr/>
            </p:nvCxnSpPr>
            <p:spPr>
              <a:xfrm>
                <a:off x="4114800" y="1676400"/>
                <a:ext cx="0" cy="381000"/>
              </a:xfrm>
              <a:prstGeom prst="straightConnector1">
                <a:avLst/>
              </a:prstGeom>
              <a:noFill/>
              <a:ln cap="flat" cmpd="sng" w="76200">
                <a:solidFill>
                  <a:schemeClr val="dk1"/>
                </a:solidFill>
                <a:prstDash val="solid"/>
                <a:round/>
                <a:headEnd len="sm" w="sm" type="none"/>
                <a:tailEnd len="sm" w="sm" type="none"/>
              </a:ln>
            </p:spPr>
          </p:cxnSp>
          <p:sp>
            <p:nvSpPr>
              <p:cNvPr id="121" name="Google Shape;121;p17"/>
              <p:cNvSpPr/>
              <p:nvPr/>
            </p:nvSpPr>
            <p:spPr>
              <a:xfrm flipH="1" rot="10800000">
                <a:off x="4038600" y="1981200"/>
                <a:ext cx="152400" cy="152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2" name="Google Shape;122;p17"/>
            <p:cNvGrpSpPr/>
            <p:nvPr/>
          </p:nvGrpSpPr>
          <p:grpSpPr>
            <a:xfrm>
              <a:off x="4038600" y="2438400"/>
              <a:ext cx="152400" cy="457200"/>
              <a:chOff x="4038600" y="1676400"/>
              <a:chExt cx="152400" cy="457200"/>
            </a:xfrm>
          </p:grpSpPr>
          <p:cxnSp>
            <p:nvCxnSpPr>
              <p:cNvPr id="123" name="Google Shape;123;p17"/>
              <p:cNvCxnSpPr/>
              <p:nvPr/>
            </p:nvCxnSpPr>
            <p:spPr>
              <a:xfrm>
                <a:off x="4114800" y="1676400"/>
                <a:ext cx="0" cy="381000"/>
              </a:xfrm>
              <a:prstGeom prst="straightConnector1">
                <a:avLst/>
              </a:prstGeom>
              <a:noFill/>
              <a:ln cap="flat" cmpd="sng" w="76200">
                <a:solidFill>
                  <a:schemeClr val="dk1"/>
                </a:solidFill>
                <a:prstDash val="solid"/>
                <a:round/>
                <a:headEnd len="sm" w="sm" type="none"/>
                <a:tailEnd len="sm" w="sm" type="none"/>
              </a:ln>
            </p:spPr>
          </p:cxnSp>
          <p:sp>
            <p:nvSpPr>
              <p:cNvPr id="124" name="Google Shape;124;p17"/>
              <p:cNvSpPr/>
              <p:nvPr/>
            </p:nvSpPr>
            <p:spPr>
              <a:xfrm flipH="1" rot="10800000">
                <a:off x="4038600" y="1981200"/>
                <a:ext cx="152400" cy="152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5" name="Google Shape;125;p17"/>
            <p:cNvGrpSpPr/>
            <p:nvPr/>
          </p:nvGrpSpPr>
          <p:grpSpPr>
            <a:xfrm>
              <a:off x="3581400" y="914400"/>
              <a:ext cx="152400" cy="457200"/>
              <a:chOff x="4038600" y="1676400"/>
              <a:chExt cx="152400" cy="457200"/>
            </a:xfrm>
          </p:grpSpPr>
          <p:cxnSp>
            <p:nvCxnSpPr>
              <p:cNvPr id="126" name="Google Shape;126;p17"/>
              <p:cNvCxnSpPr/>
              <p:nvPr/>
            </p:nvCxnSpPr>
            <p:spPr>
              <a:xfrm>
                <a:off x="4114800" y="1676400"/>
                <a:ext cx="0" cy="381000"/>
              </a:xfrm>
              <a:prstGeom prst="straightConnector1">
                <a:avLst/>
              </a:prstGeom>
              <a:noFill/>
              <a:ln cap="flat" cmpd="sng" w="76200">
                <a:solidFill>
                  <a:schemeClr val="dk1"/>
                </a:solidFill>
                <a:prstDash val="solid"/>
                <a:round/>
                <a:headEnd len="sm" w="sm" type="none"/>
                <a:tailEnd len="sm" w="sm" type="none"/>
              </a:ln>
            </p:spPr>
          </p:cxnSp>
          <p:sp>
            <p:nvSpPr>
              <p:cNvPr id="127" name="Google Shape;127;p17"/>
              <p:cNvSpPr/>
              <p:nvPr/>
            </p:nvSpPr>
            <p:spPr>
              <a:xfrm flipH="1" rot="10800000">
                <a:off x="4038600" y="1981200"/>
                <a:ext cx="152400" cy="152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8" name="Google Shape;128;p17"/>
            <p:cNvGrpSpPr/>
            <p:nvPr/>
          </p:nvGrpSpPr>
          <p:grpSpPr>
            <a:xfrm>
              <a:off x="3581400" y="2438400"/>
              <a:ext cx="152400" cy="457200"/>
              <a:chOff x="4038600" y="1676400"/>
              <a:chExt cx="152400" cy="457200"/>
            </a:xfrm>
          </p:grpSpPr>
          <p:cxnSp>
            <p:nvCxnSpPr>
              <p:cNvPr id="129" name="Google Shape;129;p17"/>
              <p:cNvCxnSpPr/>
              <p:nvPr/>
            </p:nvCxnSpPr>
            <p:spPr>
              <a:xfrm>
                <a:off x="4114800" y="1676400"/>
                <a:ext cx="0" cy="381000"/>
              </a:xfrm>
              <a:prstGeom prst="straightConnector1">
                <a:avLst/>
              </a:prstGeom>
              <a:noFill/>
              <a:ln cap="flat" cmpd="sng" w="76200">
                <a:solidFill>
                  <a:schemeClr val="dk1"/>
                </a:solidFill>
                <a:prstDash val="solid"/>
                <a:round/>
                <a:headEnd len="sm" w="sm" type="none"/>
                <a:tailEnd len="sm" w="sm" type="none"/>
              </a:ln>
            </p:spPr>
          </p:cxnSp>
          <p:sp>
            <p:nvSpPr>
              <p:cNvPr id="130" name="Google Shape;130;p17"/>
              <p:cNvSpPr/>
              <p:nvPr/>
            </p:nvSpPr>
            <p:spPr>
              <a:xfrm flipH="1" rot="10800000">
                <a:off x="4038600" y="1981200"/>
                <a:ext cx="152400" cy="152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31" name="Google Shape;131;p17"/>
          <p:cNvGrpSpPr/>
          <p:nvPr/>
        </p:nvGrpSpPr>
        <p:grpSpPr>
          <a:xfrm>
            <a:off x="5257800" y="2209800"/>
            <a:ext cx="838200" cy="914400"/>
            <a:chOff x="5029200" y="2286000"/>
            <a:chExt cx="838200" cy="914400"/>
          </a:xfrm>
        </p:grpSpPr>
        <p:sp>
          <p:nvSpPr>
            <p:cNvPr id="132" name="Google Shape;132;p17"/>
            <p:cNvSpPr/>
            <p:nvPr/>
          </p:nvSpPr>
          <p:spPr>
            <a:xfrm>
              <a:off x="5029200" y="2438400"/>
              <a:ext cx="457200" cy="6096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17"/>
            <p:cNvSpPr/>
            <p:nvPr/>
          </p:nvSpPr>
          <p:spPr>
            <a:xfrm rot="5400000">
              <a:off x="5181600" y="2514600"/>
              <a:ext cx="914400" cy="457200"/>
            </a:xfrm>
            <a:prstGeom prst="triangle">
              <a:avLst>
                <a:gd fmla="val 50000" name="adj"/>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A picture containing icon&#10;&#10;Description automatically generated" id="134" name="Google Shape;134;p17"/>
          <p:cNvPicPr preferRelativeResize="0"/>
          <p:nvPr/>
        </p:nvPicPr>
        <p:blipFill rotWithShape="1">
          <a:blip r:embed="rId3">
            <a:alphaModFix/>
          </a:blip>
          <a:srcRect b="0" l="0" r="0" t="0"/>
          <a:stretch/>
        </p:blipFill>
        <p:spPr>
          <a:xfrm>
            <a:off x="170347" y="4572000"/>
            <a:ext cx="918106" cy="497808"/>
          </a:xfrm>
          <a:prstGeom prst="rect">
            <a:avLst/>
          </a:prstGeom>
          <a:noFill/>
          <a:ln>
            <a:noFill/>
          </a:ln>
        </p:spPr>
      </p:pic>
      <p:sp>
        <p:nvSpPr>
          <p:cNvPr id="135" name="Google Shape;135;p17"/>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cxnSp>
        <p:nvCxnSpPr>
          <p:cNvPr id="140" name="Google Shape;140;p18"/>
          <p:cNvCxnSpPr/>
          <p:nvPr/>
        </p:nvCxnSpPr>
        <p:spPr>
          <a:xfrm>
            <a:off x="5562600" y="40375"/>
            <a:ext cx="0" cy="5141100"/>
          </a:xfrm>
          <a:prstGeom prst="straightConnector1">
            <a:avLst/>
          </a:prstGeom>
          <a:noFill/>
          <a:ln cap="rnd" cmpd="sng" w="28575">
            <a:solidFill>
              <a:srgbClr val="44546A"/>
            </a:solidFill>
            <a:prstDash val="dot"/>
            <a:round/>
            <a:headEnd len="sm" w="sm" type="none"/>
            <a:tailEnd len="sm" w="sm" type="none"/>
          </a:ln>
        </p:spPr>
      </p:cxnSp>
      <p:sp>
        <p:nvSpPr>
          <p:cNvPr id="141" name="Google Shape;141;p18"/>
          <p:cNvSpPr txBox="1"/>
          <p:nvPr/>
        </p:nvSpPr>
        <p:spPr>
          <a:xfrm>
            <a:off x="533400" y="457200"/>
            <a:ext cx="1447800" cy="2895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i="0" lang="en-GB" sz="2100" u="none" cap="none" strike="noStrike">
                <a:solidFill>
                  <a:schemeClr val="dk1"/>
                </a:solidFill>
                <a:latin typeface="Roboto"/>
                <a:ea typeface="Roboto"/>
                <a:cs typeface="Roboto"/>
                <a:sym typeface="Roboto"/>
              </a:rPr>
              <a:t>To change the future, change the dynamics</a:t>
            </a:r>
            <a:endParaRPr b="1" i="0" sz="2100" u="none" cap="none" strike="noStrike">
              <a:solidFill>
                <a:schemeClr val="dk1"/>
              </a:solidFill>
              <a:latin typeface="Roboto"/>
              <a:ea typeface="Roboto"/>
              <a:cs typeface="Roboto"/>
              <a:sym typeface="Roboto"/>
            </a:endParaRPr>
          </a:p>
        </p:txBody>
      </p:sp>
      <p:sp>
        <p:nvSpPr>
          <p:cNvPr id="142" name="Google Shape;142;p18"/>
          <p:cNvSpPr txBox="1"/>
          <p:nvPr/>
        </p:nvSpPr>
        <p:spPr>
          <a:xfrm>
            <a:off x="5867400" y="3505200"/>
            <a:ext cx="2743200" cy="10668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chemeClr val="dk1"/>
              </a:buClr>
              <a:buSzPts val="1100"/>
              <a:buFont typeface="Arial"/>
              <a:buNone/>
            </a:pPr>
            <a:r>
              <a:rPr b="1" i="0" lang="en-GB" sz="1500" u="none" cap="none" strike="noStrike">
                <a:solidFill>
                  <a:schemeClr val="dk1"/>
                </a:solidFill>
                <a:latin typeface="Roboto"/>
                <a:ea typeface="Roboto"/>
                <a:cs typeface="Roboto"/>
                <a:sym typeface="Roboto"/>
              </a:rPr>
              <a:t>Distributive</a:t>
            </a:r>
            <a:endParaRPr b="1" i="0" sz="1500" u="none" cap="none" strike="noStrike">
              <a:solidFill>
                <a:schemeClr val="dk1"/>
              </a:solidFill>
              <a:latin typeface="Roboto"/>
              <a:ea typeface="Roboto"/>
              <a:cs typeface="Roboto"/>
              <a:sym typeface="Roboto"/>
            </a:endParaRPr>
          </a:p>
          <a:p>
            <a:pPr indent="0" lvl="0" marL="0" marR="0" rtl="0" algn="ctr">
              <a:lnSpc>
                <a:spcPct val="115000"/>
              </a:lnSpc>
              <a:spcBef>
                <a:spcPts val="600"/>
              </a:spcBef>
              <a:spcAft>
                <a:spcPts val="600"/>
              </a:spcAft>
              <a:buClr>
                <a:schemeClr val="dk1"/>
              </a:buClr>
              <a:buSzPts val="1100"/>
              <a:buFont typeface="Arial"/>
              <a:buNone/>
            </a:pPr>
            <a:r>
              <a:rPr b="0" i="0" lang="en-GB" sz="1500" u="none" cap="none" strike="noStrike">
                <a:solidFill>
                  <a:schemeClr val="dk1"/>
                </a:solidFill>
                <a:latin typeface="Roboto Light"/>
                <a:ea typeface="Roboto Light"/>
                <a:cs typeface="Roboto Light"/>
                <a:sym typeface="Roboto Light"/>
              </a:rPr>
              <a:t>Sharing opportunity and value with all who co-create it</a:t>
            </a:r>
            <a:endParaRPr b="0" i="0" sz="1500" u="none" cap="none" strike="noStrike">
              <a:solidFill>
                <a:schemeClr val="dk1"/>
              </a:solidFill>
              <a:latin typeface="Roboto Light"/>
              <a:ea typeface="Roboto Light"/>
              <a:cs typeface="Roboto Light"/>
              <a:sym typeface="Roboto Light"/>
            </a:endParaRPr>
          </a:p>
        </p:txBody>
      </p:sp>
      <p:sp>
        <p:nvSpPr>
          <p:cNvPr id="143" name="Google Shape;143;p18"/>
          <p:cNvSpPr txBox="1"/>
          <p:nvPr/>
        </p:nvSpPr>
        <p:spPr>
          <a:xfrm>
            <a:off x="2514600" y="3505200"/>
            <a:ext cx="2743200" cy="10668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chemeClr val="dk1"/>
              </a:buClr>
              <a:buSzPts val="1100"/>
              <a:buFont typeface="Arial"/>
              <a:buNone/>
            </a:pPr>
            <a:r>
              <a:rPr b="1" i="0" lang="en-GB" sz="1500" u="none" cap="none" strike="noStrike">
                <a:solidFill>
                  <a:schemeClr val="dk1"/>
                </a:solidFill>
                <a:latin typeface="Roboto"/>
                <a:ea typeface="Roboto"/>
                <a:cs typeface="Roboto"/>
                <a:sym typeface="Roboto"/>
              </a:rPr>
              <a:t>Divisive</a:t>
            </a:r>
            <a:endParaRPr b="1" i="0" sz="1500" u="none" cap="none" strike="noStrike">
              <a:solidFill>
                <a:schemeClr val="dk1"/>
              </a:solidFill>
              <a:latin typeface="Roboto"/>
              <a:ea typeface="Roboto"/>
              <a:cs typeface="Roboto"/>
              <a:sym typeface="Roboto"/>
            </a:endParaRPr>
          </a:p>
          <a:p>
            <a:pPr indent="0" lvl="0" marL="0" marR="0" rtl="0" algn="ctr">
              <a:lnSpc>
                <a:spcPct val="115000"/>
              </a:lnSpc>
              <a:spcBef>
                <a:spcPts val="600"/>
              </a:spcBef>
              <a:spcAft>
                <a:spcPts val="600"/>
              </a:spcAft>
              <a:buClr>
                <a:schemeClr val="dk1"/>
              </a:buClr>
              <a:buSzPts val="1100"/>
              <a:buFont typeface="Arial"/>
              <a:buNone/>
            </a:pPr>
            <a:r>
              <a:rPr b="0" i="0" lang="en-GB" sz="1500" u="none" cap="none" strike="noStrike">
                <a:solidFill>
                  <a:schemeClr val="dk1"/>
                </a:solidFill>
                <a:latin typeface="Roboto Light"/>
                <a:ea typeface="Roboto Light"/>
                <a:cs typeface="Roboto Light"/>
                <a:sym typeface="Roboto Light"/>
              </a:rPr>
              <a:t>Capturing opportunity and value in the hands of a few</a:t>
            </a:r>
            <a:endParaRPr b="0" i="0" sz="1500" u="none" cap="none" strike="noStrike">
              <a:solidFill>
                <a:schemeClr val="dk1"/>
              </a:solidFill>
              <a:latin typeface="Roboto Light"/>
              <a:ea typeface="Roboto Light"/>
              <a:cs typeface="Roboto Light"/>
              <a:sym typeface="Roboto Light"/>
            </a:endParaRPr>
          </a:p>
        </p:txBody>
      </p:sp>
      <p:pic>
        <p:nvPicPr>
          <p:cNvPr id="144" name="Google Shape;144;p18"/>
          <p:cNvPicPr preferRelativeResize="0"/>
          <p:nvPr/>
        </p:nvPicPr>
        <p:blipFill rotWithShape="1">
          <a:blip r:embed="rId3">
            <a:alphaModFix/>
          </a:blip>
          <a:srcRect b="0" l="0" r="0" t="0"/>
          <a:stretch/>
        </p:blipFill>
        <p:spPr>
          <a:xfrm>
            <a:off x="2785197" y="990600"/>
            <a:ext cx="2207226" cy="2018349"/>
          </a:xfrm>
          <a:prstGeom prst="rect">
            <a:avLst/>
          </a:prstGeom>
          <a:noFill/>
          <a:ln>
            <a:noFill/>
          </a:ln>
        </p:spPr>
      </p:pic>
      <p:pic>
        <p:nvPicPr>
          <p:cNvPr id="145" name="Google Shape;145;p18"/>
          <p:cNvPicPr preferRelativeResize="0"/>
          <p:nvPr/>
        </p:nvPicPr>
        <p:blipFill rotWithShape="1">
          <a:blip r:embed="rId4">
            <a:alphaModFix/>
          </a:blip>
          <a:srcRect b="0" l="0" r="0" t="0"/>
          <a:stretch/>
        </p:blipFill>
        <p:spPr>
          <a:xfrm>
            <a:off x="6324600" y="1103949"/>
            <a:ext cx="1867085" cy="1811795"/>
          </a:xfrm>
          <a:prstGeom prst="rect">
            <a:avLst/>
          </a:prstGeom>
          <a:noFill/>
          <a:ln>
            <a:noFill/>
          </a:ln>
        </p:spPr>
      </p:pic>
      <p:grpSp>
        <p:nvGrpSpPr>
          <p:cNvPr id="146" name="Google Shape;146;p18"/>
          <p:cNvGrpSpPr/>
          <p:nvPr/>
        </p:nvGrpSpPr>
        <p:grpSpPr>
          <a:xfrm>
            <a:off x="5257800" y="2209800"/>
            <a:ext cx="838200" cy="914400"/>
            <a:chOff x="5029200" y="2286000"/>
            <a:chExt cx="838200" cy="914400"/>
          </a:xfrm>
        </p:grpSpPr>
        <p:sp>
          <p:nvSpPr>
            <p:cNvPr id="147" name="Google Shape;147;p18"/>
            <p:cNvSpPr/>
            <p:nvPr/>
          </p:nvSpPr>
          <p:spPr>
            <a:xfrm>
              <a:off x="5029200" y="2438400"/>
              <a:ext cx="457200" cy="6096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18"/>
            <p:cNvSpPr/>
            <p:nvPr/>
          </p:nvSpPr>
          <p:spPr>
            <a:xfrm rot="5400000">
              <a:off x="5181600" y="2514600"/>
              <a:ext cx="914400" cy="457200"/>
            </a:xfrm>
            <a:prstGeom prst="triangle">
              <a:avLst>
                <a:gd fmla="val 50000" name="adj"/>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A picture containing icon&#10;&#10;Description automatically generated" id="149" name="Google Shape;149;p18"/>
          <p:cNvPicPr preferRelativeResize="0"/>
          <p:nvPr/>
        </p:nvPicPr>
        <p:blipFill rotWithShape="1">
          <a:blip r:embed="rId5">
            <a:alphaModFix/>
          </a:blip>
          <a:srcRect b="0" l="0" r="0" t="0"/>
          <a:stretch/>
        </p:blipFill>
        <p:spPr>
          <a:xfrm>
            <a:off x="170347" y="4572000"/>
            <a:ext cx="918106" cy="497808"/>
          </a:xfrm>
          <a:prstGeom prst="rect">
            <a:avLst/>
          </a:prstGeom>
          <a:noFill/>
          <a:ln>
            <a:noFill/>
          </a:ln>
        </p:spPr>
      </p:pic>
      <p:sp>
        <p:nvSpPr>
          <p:cNvPr id="150" name="Google Shape;150;p18"/>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9"/>
          <p:cNvSpPr txBox="1"/>
          <p:nvPr/>
        </p:nvSpPr>
        <p:spPr>
          <a:xfrm>
            <a:off x="1300424" y="2301910"/>
            <a:ext cx="2133600" cy="3048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n-GB" sz="1100" u="none" cap="none" strike="noStrike">
                <a:solidFill>
                  <a:schemeClr val="dk1"/>
                </a:solidFill>
                <a:latin typeface="Roboto"/>
                <a:ea typeface="Roboto"/>
                <a:cs typeface="Roboto"/>
                <a:sym typeface="Roboto"/>
              </a:rPr>
              <a:t>Landscape degradation</a:t>
            </a:r>
            <a:endParaRPr b="0" i="0" sz="1100" u="none" cap="none" strike="noStrike">
              <a:solidFill>
                <a:srgbClr val="000000"/>
              </a:solidFill>
              <a:latin typeface="Arial"/>
              <a:ea typeface="Arial"/>
              <a:cs typeface="Arial"/>
              <a:sym typeface="Arial"/>
            </a:endParaRPr>
          </a:p>
        </p:txBody>
      </p:sp>
      <p:pic>
        <p:nvPicPr>
          <p:cNvPr descr="Screen Shot 2018-10-18 at 11.35.27.jpg" id="156" name="Google Shape;156;p19"/>
          <p:cNvPicPr preferRelativeResize="0"/>
          <p:nvPr/>
        </p:nvPicPr>
        <p:blipFill rotWithShape="1">
          <a:blip r:embed="rId3">
            <a:alphaModFix/>
          </a:blip>
          <a:srcRect b="339" l="5083" r="11038" t="-340"/>
          <a:stretch/>
        </p:blipFill>
        <p:spPr>
          <a:xfrm>
            <a:off x="1300424" y="854110"/>
            <a:ext cx="2133601" cy="1447800"/>
          </a:xfrm>
          <a:prstGeom prst="rect">
            <a:avLst/>
          </a:prstGeom>
          <a:noFill/>
          <a:ln>
            <a:noFill/>
          </a:ln>
        </p:spPr>
      </p:pic>
      <p:pic>
        <p:nvPicPr>
          <p:cNvPr descr="Screen Shot 2020-07-07 at 13.15.37.jpg" id="157" name="Google Shape;157;p19"/>
          <p:cNvPicPr preferRelativeResize="0"/>
          <p:nvPr/>
        </p:nvPicPr>
        <p:blipFill rotWithShape="1">
          <a:blip r:embed="rId4">
            <a:alphaModFix/>
          </a:blip>
          <a:srcRect b="0" l="32022" r="3310" t="0"/>
          <a:stretch/>
        </p:blipFill>
        <p:spPr>
          <a:xfrm>
            <a:off x="5720024" y="827910"/>
            <a:ext cx="2133602" cy="1474000"/>
          </a:xfrm>
          <a:prstGeom prst="rect">
            <a:avLst/>
          </a:prstGeom>
          <a:noFill/>
          <a:ln>
            <a:noFill/>
          </a:ln>
        </p:spPr>
      </p:pic>
      <p:pic>
        <p:nvPicPr>
          <p:cNvPr descr="Screen Shot 2018-10-18 at 11.26.17.jpg" id="158" name="Google Shape;158;p19"/>
          <p:cNvPicPr preferRelativeResize="0"/>
          <p:nvPr/>
        </p:nvPicPr>
        <p:blipFill rotWithShape="1">
          <a:blip r:embed="rId5">
            <a:alphaModFix/>
          </a:blip>
          <a:srcRect b="16537" l="16412" r="12443" t="2634"/>
          <a:stretch/>
        </p:blipFill>
        <p:spPr>
          <a:xfrm>
            <a:off x="1300424" y="2682910"/>
            <a:ext cx="2133600" cy="1447800"/>
          </a:xfrm>
          <a:prstGeom prst="rect">
            <a:avLst/>
          </a:prstGeom>
          <a:noFill/>
          <a:ln>
            <a:noFill/>
          </a:ln>
        </p:spPr>
      </p:pic>
      <p:pic>
        <p:nvPicPr>
          <p:cNvPr id="159" name="Google Shape;159;p19"/>
          <p:cNvPicPr preferRelativeResize="0"/>
          <p:nvPr/>
        </p:nvPicPr>
        <p:blipFill rotWithShape="1">
          <a:blip r:embed="rId6">
            <a:alphaModFix/>
          </a:blip>
          <a:srcRect b="6768" l="18685" r="0" t="0"/>
          <a:stretch/>
        </p:blipFill>
        <p:spPr>
          <a:xfrm>
            <a:off x="5720024" y="2682910"/>
            <a:ext cx="2133600" cy="1447800"/>
          </a:xfrm>
          <a:prstGeom prst="rect">
            <a:avLst/>
          </a:prstGeom>
          <a:noFill/>
          <a:ln>
            <a:noFill/>
          </a:ln>
        </p:spPr>
      </p:pic>
      <p:sp>
        <p:nvSpPr>
          <p:cNvPr id="160" name="Google Shape;160;p19"/>
          <p:cNvSpPr txBox="1"/>
          <p:nvPr/>
        </p:nvSpPr>
        <p:spPr>
          <a:xfrm>
            <a:off x="3510223" y="2301910"/>
            <a:ext cx="2133600" cy="3048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400"/>
              <a:buFont typeface="Arial"/>
              <a:buNone/>
            </a:pPr>
            <a:r>
              <a:rPr b="1" i="0" lang="en-GB" sz="1100" u="none" cap="none" strike="noStrike">
                <a:solidFill>
                  <a:schemeClr val="dk1"/>
                </a:solidFill>
                <a:latin typeface="Arial"/>
                <a:ea typeface="Arial"/>
                <a:cs typeface="Arial"/>
                <a:sym typeface="Arial"/>
              </a:rPr>
              <a:t>Zero deforestation</a:t>
            </a:r>
            <a:endParaRPr b="1" i="0" sz="1100" u="none" cap="none" strike="noStrike">
              <a:solidFill>
                <a:schemeClr val="dk1"/>
              </a:solidFill>
              <a:latin typeface="Roboto"/>
              <a:ea typeface="Roboto"/>
              <a:cs typeface="Roboto"/>
              <a:sym typeface="Roboto"/>
            </a:endParaRPr>
          </a:p>
        </p:txBody>
      </p:sp>
      <p:sp>
        <p:nvSpPr>
          <p:cNvPr id="161" name="Google Shape;161;p19"/>
          <p:cNvSpPr txBox="1"/>
          <p:nvPr/>
        </p:nvSpPr>
        <p:spPr>
          <a:xfrm>
            <a:off x="5720023" y="2301910"/>
            <a:ext cx="2133600" cy="3048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n-GB" sz="1100" u="none" cap="none" strike="noStrike">
                <a:solidFill>
                  <a:schemeClr val="dk1"/>
                </a:solidFill>
                <a:latin typeface="Roboto"/>
                <a:ea typeface="Roboto"/>
                <a:cs typeface="Roboto"/>
                <a:sym typeface="Roboto"/>
              </a:rPr>
              <a:t>Landscape restoration</a:t>
            </a:r>
            <a:endParaRPr b="0" i="0" sz="1100" u="none" cap="none" strike="noStrike">
              <a:solidFill>
                <a:srgbClr val="000000"/>
              </a:solidFill>
              <a:latin typeface="Arial"/>
              <a:ea typeface="Arial"/>
              <a:cs typeface="Arial"/>
              <a:sym typeface="Arial"/>
            </a:endParaRPr>
          </a:p>
        </p:txBody>
      </p:sp>
      <p:sp>
        <p:nvSpPr>
          <p:cNvPr id="162" name="Google Shape;162;p19"/>
          <p:cNvSpPr txBox="1"/>
          <p:nvPr/>
        </p:nvSpPr>
        <p:spPr>
          <a:xfrm>
            <a:off x="1300424" y="4130710"/>
            <a:ext cx="2133600" cy="3048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n-GB" sz="1100" u="none" cap="none" strike="noStrike">
                <a:solidFill>
                  <a:schemeClr val="dk1"/>
                </a:solidFill>
                <a:latin typeface="Roboto"/>
                <a:ea typeface="Roboto"/>
                <a:cs typeface="Roboto"/>
                <a:sym typeface="Roboto"/>
              </a:rPr>
              <a:t>Built-in obsolescence</a:t>
            </a:r>
            <a:endParaRPr b="0" i="0" sz="1100" u="none" cap="none" strike="noStrike">
              <a:solidFill>
                <a:srgbClr val="000000"/>
              </a:solidFill>
              <a:latin typeface="Arial"/>
              <a:ea typeface="Arial"/>
              <a:cs typeface="Arial"/>
              <a:sym typeface="Arial"/>
            </a:endParaRPr>
          </a:p>
        </p:txBody>
      </p:sp>
      <p:sp>
        <p:nvSpPr>
          <p:cNvPr id="163" name="Google Shape;163;p19"/>
          <p:cNvSpPr txBox="1"/>
          <p:nvPr/>
        </p:nvSpPr>
        <p:spPr>
          <a:xfrm>
            <a:off x="3510223" y="4130710"/>
            <a:ext cx="2133600" cy="3048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400"/>
              <a:buFont typeface="Arial"/>
              <a:buNone/>
            </a:pPr>
            <a:r>
              <a:rPr b="1" i="0" lang="en-GB" sz="1100" u="none" cap="none" strike="noStrike">
                <a:solidFill>
                  <a:schemeClr val="dk1"/>
                </a:solidFill>
                <a:latin typeface="Arial"/>
                <a:ea typeface="Arial"/>
                <a:cs typeface="Arial"/>
                <a:sym typeface="Arial"/>
              </a:rPr>
              <a:t>100% recyclable</a:t>
            </a:r>
            <a:endParaRPr b="1" i="0" sz="1100" u="none" cap="none" strike="noStrike">
              <a:solidFill>
                <a:schemeClr val="dk1"/>
              </a:solidFill>
              <a:latin typeface="Roboto"/>
              <a:ea typeface="Roboto"/>
              <a:cs typeface="Roboto"/>
              <a:sym typeface="Roboto"/>
            </a:endParaRPr>
          </a:p>
        </p:txBody>
      </p:sp>
      <p:sp>
        <p:nvSpPr>
          <p:cNvPr id="164" name="Google Shape;164;p19"/>
          <p:cNvSpPr txBox="1"/>
          <p:nvPr/>
        </p:nvSpPr>
        <p:spPr>
          <a:xfrm>
            <a:off x="5720023" y="4130710"/>
            <a:ext cx="2133600" cy="3048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n-GB" sz="1100" u="none" cap="none" strike="noStrike">
                <a:solidFill>
                  <a:schemeClr val="dk1"/>
                </a:solidFill>
                <a:latin typeface="Roboto"/>
                <a:ea typeface="Roboto"/>
                <a:cs typeface="Roboto"/>
                <a:sym typeface="Roboto"/>
              </a:rPr>
              <a:t>Repair &amp; modular design</a:t>
            </a:r>
            <a:endParaRPr b="0" i="0" sz="1100" u="none" cap="none" strike="noStrike">
              <a:solidFill>
                <a:srgbClr val="000000"/>
              </a:solidFill>
              <a:latin typeface="Arial"/>
              <a:ea typeface="Arial"/>
              <a:cs typeface="Arial"/>
              <a:sym typeface="Arial"/>
            </a:endParaRPr>
          </a:p>
        </p:txBody>
      </p:sp>
      <p:sp>
        <p:nvSpPr>
          <p:cNvPr id="165" name="Google Shape;165;p19"/>
          <p:cNvSpPr/>
          <p:nvPr/>
        </p:nvSpPr>
        <p:spPr>
          <a:xfrm>
            <a:off x="3510224" y="854110"/>
            <a:ext cx="2133600" cy="144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9"/>
          <p:cNvSpPr txBox="1"/>
          <p:nvPr/>
        </p:nvSpPr>
        <p:spPr>
          <a:xfrm>
            <a:off x="3510224" y="399610"/>
            <a:ext cx="2133600" cy="381000"/>
          </a:xfrm>
          <a:prstGeom prst="rect">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n-GB" sz="1500" u="none" cap="none" strike="noStrike">
                <a:solidFill>
                  <a:schemeClr val="dk1"/>
                </a:solidFill>
                <a:latin typeface="Roboto Light"/>
                <a:ea typeface="Roboto Light"/>
                <a:cs typeface="Roboto Light"/>
                <a:sym typeface="Roboto Light"/>
              </a:rPr>
              <a:t>Sustainable</a:t>
            </a:r>
            <a:endParaRPr b="0" i="0" sz="1500" u="none" cap="none" strike="noStrike">
              <a:solidFill>
                <a:schemeClr val="dk1"/>
              </a:solidFill>
              <a:latin typeface="Roboto Light"/>
              <a:ea typeface="Roboto Light"/>
              <a:cs typeface="Roboto Light"/>
              <a:sym typeface="Roboto Light"/>
            </a:endParaRPr>
          </a:p>
        </p:txBody>
      </p:sp>
      <p:pic>
        <p:nvPicPr>
          <p:cNvPr id="167" name="Google Shape;167;p19"/>
          <p:cNvPicPr preferRelativeResize="0"/>
          <p:nvPr/>
        </p:nvPicPr>
        <p:blipFill rotWithShape="1">
          <a:blip r:embed="rId7">
            <a:alphaModFix/>
          </a:blip>
          <a:srcRect b="0" l="19997" r="20003" t="0"/>
          <a:stretch/>
        </p:blipFill>
        <p:spPr>
          <a:xfrm>
            <a:off x="1529024" y="370634"/>
            <a:ext cx="457199" cy="457200"/>
          </a:xfrm>
          <a:prstGeom prst="rect">
            <a:avLst/>
          </a:prstGeom>
          <a:noFill/>
          <a:ln>
            <a:noFill/>
          </a:ln>
        </p:spPr>
      </p:pic>
      <p:pic>
        <p:nvPicPr>
          <p:cNvPr id="168" name="Google Shape;168;p19"/>
          <p:cNvPicPr preferRelativeResize="0"/>
          <p:nvPr/>
        </p:nvPicPr>
        <p:blipFill rotWithShape="1">
          <a:blip r:embed="rId8">
            <a:alphaModFix/>
          </a:blip>
          <a:srcRect b="0" l="10000" r="10000" t="0"/>
          <a:stretch/>
        </p:blipFill>
        <p:spPr>
          <a:xfrm>
            <a:off x="5932492" y="422911"/>
            <a:ext cx="473332" cy="354999"/>
          </a:xfrm>
          <a:prstGeom prst="rect">
            <a:avLst/>
          </a:prstGeom>
          <a:noFill/>
          <a:ln>
            <a:noFill/>
          </a:ln>
        </p:spPr>
      </p:pic>
      <p:sp>
        <p:nvSpPr>
          <p:cNvPr id="169" name="Google Shape;169;p19"/>
          <p:cNvSpPr txBox="1"/>
          <p:nvPr/>
        </p:nvSpPr>
        <p:spPr>
          <a:xfrm>
            <a:off x="1910023" y="399610"/>
            <a:ext cx="1295400" cy="378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en-GB" sz="1500" u="none" cap="none" strike="noStrike">
                <a:solidFill>
                  <a:schemeClr val="dk1"/>
                </a:solidFill>
                <a:latin typeface="Roboto"/>
                <a:ea typeface="Roboto"/>
                <a:cs typeface="Roboto"/>
                <a:sym typeface="Roboto"/>
              </a:rPr>
              <a:t>Degenerative</a:t>
            </a:r>
            <a:endParaRPr b="1" i="0" sz="1500" u="none" cap="none" strike="noStrike">
              <a:solidFill>
                <a:srgbClr val="000000"/>
              </a:solidFill>
              <a:latin typeface="Roboto"/>
              <a:ea typeface="Roboto"/>
              <a:cs typeface="Roboto"/>
              <a:sym typeface="Roboto"/>
            </a:endParaRPr>
          </a:p>
        </p:txBody>
      </p:sp>
      <p:sp>
        <p:nvSpPr>
          <p:cNvPr id="170" name="Google Shape;170;p19"/>
          <p:cNvSpPr txBox="1"/>
          <p:nvPr/>
        </p:nvSpPr>
        <p:spPr>
          <a:xfrm>
            <a:off x="6482024" y="399610"/>
            <a:ext cx="1295400" cy="378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en-GB" sz="1500" u="none" cap="none" strike="noStrike">
                <a:solidFill>
                  <a:schemeClr val="dk1"/>
                </a:solidFill>
                <a:latin typeface="Roboto"/>
                <a:ea typeface="Roboto"/>
                <a:cs typeface="Roboto"/>
                <a:sym typeface="Roboto"/>
              </a:rPr>
              <a:t>Regenerative</a:t>
            </a:r>
            <a:endParaRPr b="1" i="0" sz="1500" u="none" cap="none" strike="noStrike">
              <a:solidFill>
                <a:srgbClr val="000000"/>
              </a:solidFill>
              <a:latin typeface="Roboto"/>
              <a:ea typeface="Roboto"/>
              <a:cs typeface="Roboto"/>
              <a:sym typeface="Roboto"/>
            </a:endParaRPr>
          </a:p>
        </p:txBody>
      </p:sp>
      <p:pic>
        <p:nvPicPr>
          <p:cNvPr id="171" name="Google Shape;171;p19"/>
          <p:cNvPicPr preferRelativeResize="0"/>
          <p:nvPr/>
        </p:nvPicPr>
        <p:blipFill rotWithShape="1">
          <a:blip r:embed="rId9">
            <a:alphaModFix/>
          </a:blip>
          <a:srcRect b="0" l="0" r="0" t="0"/>
          <a:stretch/>
        </p:blipFill>
        <p:spPr>
          <a:xfrm>
            <a:off x="3510224" y="2682910"/>
            <a:ext cx="2133600" cy="1447800"/>
          </a:xfrm>
          <a:prstGeom prst="rect">
            <a:avLst/>
          </a:prstGeom>
          <a:noFill/>
          <a:ln>
            <a:noFill/>
          </a:ln>
        </p:spPr>
      </p:pic>
      <p:pic>
        <p:nvPicPr>
          <p:cNvPr id="172" name="Google Shape;172;p19"/>
          <p:cNvPicPr preferRelativeResize="0"/>
          <p:nvPr/>
        </p:nvPicPr>
        <p:blipFill rotWithShape="1">
          <a:blip r:embed="rId10">
            <a:alphaModFix/>
          </a:blip>
          <a:srcRect b="0" l="41186" r="0" t="0"/>
          <a:stretch/>
        </p:blipFill>
        <p:spPr>
          <a:xfrm>
            <a:off x="3510224" y="817360"/>
            <a:ext cx="2133600" cy="1499500"/>
          </a:xfrm>
          <a:prstGeom prst="rect">
            <a:avLst/>
          </a:prstGeom>
          <a:noFill/>
          <a:ln>
            <a:noFill/>
          </a:ln>
        </p:spPr>
      </p:pic>
      <p:pic>
        <p:nvPicPr>
          <p:cNvPr descr="A picture containing icon&#10;&#10;Description automatically generated" id="173" name="Google Shape;173;p19"/>
          <p:cNvPicPr preferRelativeResize="0"/>
          <p:nvPr/>
        </p:nvPicPr>
        <p:blipFill rotWithShape="1">
          <a:blip r:embed="rId11">
            <a:alphaModFix/>
          </a:blip>
          <a:srcRect b="0" l="0" r="0" t="0"/>
          <a:stretch/>
        </p:blipFill>
        <p:spPr>
          <a:xfrm>
            <a:off x="170347" y="4572000"/>
            <a:ext cx="918106" cy="497808"/>
          </a:xfrm>
          <a:prstGeom prst="rect">
            <a:avLst/>
          </a:prstGeom>
          <a:noFill/>
          <a:ln>
            <a:noFill/>
          </a:ln>
        </p:spPr>
      </p:pic>
      <p:sp>
        <p:nvSpPr>
          <p:cNvPr id="174" name="Google Shape;174;p19"/>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0"/>
          <p:cNvSpPr txBox="1"/>
          <p:nvPr/>
        </p:nvSpPr>
        <p:spPr>
          <a:xfrm>
            <a:off x="1280328" y="4165879"/>
            <a:ext cx="2133600" cy="3048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400"/>
              <a:buFont typeface="Arial"/>
              <a:buNone/>
            </a:pPr>
            <a:r>
              <a:rPr b="1" i="0" lang="en-GB" sz="1100" u="none" cap="none" strike="noStrike">
                <a:solidFill>
                  <a:schemeClr val="dk1"/>
                </a:solidFill>
                <a:latin typeface="Roboto"/>
                <a:ea typeface="Roboto"/>
                <a:cs typeface="Roboto"/>
                <a:sym typeface="Roboto"/>
              </a:rPr>
              <a:t>Aggressively enforced patents</a:t>
            </a:r>
            <a:endParaRPr b="1" i="0" sz="1100" u="none" cap="none" strike="noStrike">
              <a:solidFill>
                <a:schemeClr val="dk1"/>
              </a:solidFill>
              <a:latin typeface="Roboto"/>
              <a:ea typeface="Roboto"/>
              <a:cs typeface="Roboto"/>
              <a:sym typeface="Roboto"/>
            </a:endParaRPr>
          </a:p>
        </p:txBody>
      </p:sp>
      <p:sp>
        <p:nvSpPr>
          <p:cNvPr id="180" name="Google Shape;180;p20"/>
          <p:cNvSpPr txBox="1"/>
          <p:nvPr/>
        </p:nvSpPr>
        <p:spPr>
          <a:xfrm>
            <a:off x="3490128" y="4165879"/>
            <a:ext cx="2133600" cy="3048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400"/>
              <a:buFont typeface="Arial"/>
              <a:buNone/>
            </a:pPr>
            <a:r>
              <a:rPr b="1" i="0" lang="en-GB" sz="1100" u="none" cap="none" strike="noStrike">
                <a:solidFill>
                  <a:schemeClr val="dk1"/>
                </a:solidFill>
                <a:latin typeface="Arial"/>
                <a:ea typeface="Arial"/>
                <a:cs typeface="Arial"/>
                <a:sym typeface="Arial"/>
              </a:rPr>
              <a:t>Technology partnerships</a:t>
            </a:r>
            <a:endParaRPr b="1" i="0" sz="1100" u="none" cap="none" strike="noStrike">
              <a:solidFill>
                <a:schemeClr val="dk1"/>
              </a:solidFill>
              <a:latin typeface="Roboto"/>
              <a:ea typeface="Roboto"/>
              <a:cs typeface="Roboto"/>
              <a:sym typeface="Roboto"/>
            </a:endParaRPr>
          </a:p>
        </p:txBody>
      </p:sp>
      <p:sp>
        <p:nvSpPr>
          <p:cNvPr id="181" name="Google Shape;181;p20"/>
          <p:cNvSpPr txBox="1"/>
          <p:nvPr/>
        </p:nvSpPr>
        <p:spPr>
          <a:xfrm>
            <a:off x="5699928" y="4165879"/>
            <a:ext cx="2133600" cy="3048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400"/>
              <a:buFont typeface="Arial"/>
              <a:buNone/>
            </a:pPr>
            <a:r>
              <a:rPr b="1" i="0" lang="en-GB" sz="1100" u="none" cap="none" strike="noStrike">
                <a:solidFill>
                  <a:schemeClr val="dk1"/>
                </a:solidFill>
                <a:latin typeface="Roboto"/>
                <a:ea typeface="Roboto"/>
                <a:cs typeface="Roboto"/>
                <a:sym typeface="Roboto"/>
              </a:rPr>
              <a:t>Open source design</a:t>
            </a:r>
            <a:endParaRPr b="1" i="0" sz="1100" u="none" cap="none" strike="noStrike">
              <a:solidFill>
                <a:schemeClr val="dk1"/>
              </a:solidFill>
              <a:latin typeface="Roboto"/>
              <a:ea typeface="Roboto"/>
              <a:cs typeface="Roboto"/>
              <a:sym typeface="Roboto"/>
            </a:endParaRPr>
          </a:p>
        </p:txBody>
      </p:sp>
      <p:sp>
        <p:nvSpPr>
          <p:cNvPr id="182" name="Google Shape;182;p20"/>
          <p:cNvSpPr txBox="1"/>
          <p:nvPr/>
        </p:nvSpPr>
        <p:spPr>
          <a:xfrm>
            <a:off x="1280328" y="2337079"/>
            <a:ext cx="2133600" cy="3048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rPr b="1" i="0" lang="en-GB" sz="1100" u="none" cap="none" strike="noStrike">
                <a:solidFill>
                  <a:schemeClr val="dk1"/>
                </a:solidFill>
                <a:latin typeface="Roboto"/>
                <a:ea typeface="Roboto"/>
                <a:cs typeface="Roboto"/>
                <a:sym typeface="Roboto"/>
              </a:rPr>
              <a:t>Poverty wages</a:t>
            </a:r>
            <a:endParaRPr b="1" i="0" sz="1100" u="none" cap="none" strike="noStrike">
              <a:solidFill>
                <a:schemeClr val="dk1"/>
              </a:solidFill>
              <a:latin typeface="Roboto"/>
              <a:ea typeface="Roboto"/>
              <a:cs typeface="Roboto"/>
              <a:sym typeface="Roboto"/>
            </a:endParaRPr>
          </a:p>
        </p:txBody>
      </p:sp>
      <p:sp>
        <p:nvSpPr>
          <p:cNvPr id="183" name="Google Shape;183;p20"/>
          <p:cNvSpPr txBox="1"/>
          <p:nvPr/>
        </p:nvSpPr>
        <p:spPr>
          <a:xfrm>
            <a:off x="3490126" y="2337079"/>
            <a:ext cx="2133600" cy="3048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400"/>
              <a:buFont typeface="Arial"/>
              <a:buNone/>
            </a:pPr>
            <a:r>
              <a:rPr b="1" i="0" lang="en-GB" sz="1100" u="none" cap="none" strike="noStrike">
                <a:solidFill>
                  <a:schemeClr val="dk1"/>
                </a:solidFill>
                <a:latin typeface="Arial"/>
                <a:ea typeface="Arial"/>
                <a:cs typeface="Arial"/>
                <a:sym typeface="Arial"/>
              </a:rPr>
              <a:t>Living wage</a:t>
            </a:r>
            <a:endParaRPr b="1" i="0" sz="1100" u="none" cap="none" strike="noStrike">
              <a:solidFill>
                <a:schemeClr val="dk1"/>
              </a:solidFill>
              <a:latin typeface="Arial"/>
              <a:ea typeface="Arial"/>
              <a:cs typeface="Arial"/>
              <a:sym typeface="Arial"/>
            </a:endParaRPr>
          </a:p>
        </p:txBody>
      </p:sp>
      <p:sp>
        <p:nvSpPr>
          <p:cNvPr id="184" name="Google Shape;184;p20"/>
          <p:cNvSpPr txBox="1"/>
          <p:nvPr/>
        </p:nvSpPr>
        <p:spPr>
          <a:xfrm>
            <a:off x="5699928" y="2337079"/>
            <a:ext cx="2133600" cy="3048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rPr b="1" i="0" lang="en-GB" sz="1100" u="none" cap="none" strike="noStrike">
                <a:solidFill>
                  <a:schemeClr val="dk1"/>
                </a:solidFill>
                <a:latin typeface="Roboto"/>
                <a:ea typeface="Roboto"/>
                <a:cs typeface="Roboto"/>
                <a:sym typeface="Roboto"/>
              </a:rPr>
              <a:t>Living wage and profit share</a:t>
            </a:r>
            <a:endParaRPr b="1" i="0" sz="1100" u="none" cap="none" strike="noStrike">
              <a:solidFill>
                <a:schemeClr val="dk1"/>
              </a:solidFill>
              <a:latin typeface="Roboto"/>
              <a:ea typeface="Roboto"/>
              <a:cs typeface="Roboto"/>
              <a:sym typeface="Roboto"/>
            </a:endParaRPr>
          </a:p>
        </p:txBody>
      </p:sp>
      <p:sp>
        <p:nvSpPr>
          <p:cNvPr id="185" name="Google Shape;185;p20"/>
          <p:cNvSpPr txBox="1"/>
          <p:nvPr/>
        </p:nvSpPr>
        <p:spPr>
          <a:xfrm>
            <a:off x="3490128" y="434779"/>
            <a:ext cx="2133600" cy="381000"/>
          </a:xfrm>
          <a:prstGeom prst="rect">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n-GB" sz="1500" u="none" cap="none" strike="noStrike">
                <a:solidFill>
                  <a:schemeClr val="dk1"/>
                </a:solidFill>
                <a:latin typeface="Roboto Light"/>
                <a:ea typeface="Roboto Light"/>
                <a:cs typeface="Roboto Light"/>
                <a:sym typeface="Roboto Light"/>
              </a:rPr>
              <a:t>Inclusive</a:t>
            </a:r>
            <a:endParaRPr b="0" i="0" sz="1500" u="none" cap="none" strike="noStrike">
              <a:solidFill>
                <a:schemeClr val="dk1"/>
              </a:solidFill>
              <a:latin typeface="Roboto Light"/>
              <a:ea typeface="Roboto Light"/>
              <a:cs typeface="Roboto Light"/>
              <a:sym typeface="Roboto Light"/>
            </a:endParaRPr>
          </a:p>
        </p:txBody>
      </p:sp>
      <p:pic>
        <p:nvPicPr>
          <p:cNvPr id="186" name="Google Shape;186;p20"/>
          <p:cNvPicPr preferRelativeResize="0"/>
          <p:nvPr/>
        </p:nvPicPr>
        <p:blipFill rotWithShape="1">
          <a:blip r:embed="rId3">
            <a:alphaModFix/>
          </a:blip>
          <a:srcRect b="0" l="19997" r="20003" t="0"/>
          <a:stretch/>
        </p:blipFill>
        <p:spPr>
          <a:xfrm>
            <a:off x="1728769" y="379527"/>
            <a:ext cx="457201" cy="457200"/>
          </a:xfrm>
          <a:prstGeom prst="rect">
            <a:avLst/>
          </a:prstGeom>
          <a:noFill/>
          <a:ln>
            <a:noFill/>
          </a:ln>
        </p:spPr>
      </p:pic>
      <p:sp>
        <p:nvSpPr>
          <p:cNvPr id="187" name="Google Shape;187;p20"/>
          <p:cNvSpPr txBox="1"/>
          <p:nvPr/>
        </p:nvSpPr>
        <p:spPr>
          <a:xfrm>
            <a:off x="2221004" y="434779"/>
            <a:ext cx="1031700" cy="378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en-GB" sz="1500" u="none" cap="none" strike="noStrike">
                <a:solidFill>
                  <a:schemeClr val="dk1"/>
                </a:solidFill>
                <a:latin typeface="Roboto"/>
                <a:ea typeface="Roboto"/>
                <a:cs typeface="Roboto"/>
                <a:sym typeface="Roboto"/>
              </a:rPr>
              <a:t>Divisive</a:t>
            </a:r>
            <a:endParaRPr b="1" i="0" sz="1500" u="none" cap="none" strike="noStrike">
              <a:solidFill>
                <a:srgbClr val="000000"/>
              </a:solidFill>
              <a:latin typeface="Roboto"/>
              <a:ea typeface="Roboto"/>
              <a:cs typeface="Roboto"/>
              <a:sym typeface="Roboto"/>
            </a:endParaRPr>
          </a:p>
        </p:txBody>
      </p:sp>
      <p:grpSp>
        <p:nvGrpSpPr>
          <p:cNvPr id="188" name="Google Shape;188;p20"/>
          <p:cNvGrpSpPr/>
          <p:nvPr/>
        </p:nvGrpSpPr>
        <p:grpSpPr>
          <a:xfrm>
            <a:off x="5944526" y="377787"/>
            <a:ext cx="1812802" cy="493975"/>
            <a:chOff x="6950198" y="402908"/>
            <a:chExt cx="1812802" cy="493975"/>
          </a:xfrm>
        </p:grpSpPr>
        <p:pic>
          <p:nvPicPr>
            <p:cNvPr id="189" name="Google Shape;189;p20"/>
            <p:cNvPicPr preferRelativeResize="0"/>
            <p:nvPr/>
          </p:nvPicPr>
          <p:blipFill rotWithShape="1">
            <a:blip r:embed="rId4">
              <a:alphaModFix/>
            </a:blip>
            <a:srcRect b="0" l="19997" r="20003" t="0"/>
            <a:stretch/>
          </p:blipFill>
          <p:spPr>
            <a:xfrm>
              <a:off x="6950198" y="402908"/>
              <a:ext cx="467479" cy="493975"/>
            </a:xfrm>
            <a:prstGeom prst="rect">
              <a:avLst/>
            </a:prstGeom>
            <a:noFill/>
            <a:ln>
              <a:noFill/>
            </a:ln>
          </p:spPr>
        </p:pic>
        <p:sp>
          <p:nvSpPr>
            <p:cNvPr id="190" name="Google Shape;190;p20"/>
            <p:cNvSpPr txBox="1"/>
            <p:nvPr/>
          </p:nvSpPr>
          <p:spPr>
            <a:xfrm>
              <a:off x="7467600" y="459900"/>
              <a:ext cx="1295400" cy="378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en-GB" sz="1500" u="none" cap="none" strike="noStrike">
                  <a:solidFill>
                    <a:schemeClr val="dk1"/>
                  </a:solidFill>
                  <a:latin typeface="Roboto"/>
                  <a:ea typeface="Roboto"/>
                  <a:cs typeface="Roboto"/>
                  <a:sym typeface="Roboto"/>
                </a:rPr>
                <a:t>Distributive</a:t>
              </a:r>
              <a:endParaRPr b="1" i="0" sz="1500" u="none" cap="none" strike="noStrike">
                <a:solidFill>
                  <a:srgbClr val="000000"/>
                </a:solidFill>
                <a:latin typeface="Roboto"/>
                <a:ea typeface="Roboto"/>
                <a:cs typeface="Roboto"/>
                <a:sym typeface="Roboto"/>
              </a:endParaRPr>
            </a:p>
          </p:txBody>
        </p:sp>
      </p:grpSp>
      <p:pic>
        <p:nvPicPr>
          <p:cNvPr id="191" name="Google Shape;191;p20"/>
          <p:cNvPicPr preferRelativeResize="0"/>
          <p:nvPr/>
        </p:nvPicPr>
        <p:blipFill rotWithShape="1">
          <a:blip r:embed="rId5">
            <a:alphaModFix/>
          </a:blip>
          <a:srcRect b="17280" l="0" r="0" t="0"/>
          <a:stretch/>
        </p:blipFill>
        <p:spPr>
          <a:xfrm>
            <a:off x="3490127" y="889279"/>
            <a:ext cx="2133601" cy="1447801"/>
          </a:xfrm>
          <a:prstGeom prst="rect">
            <a:avLst/>
          </a:prstGeom>
          <a:noFill/>
          <a:ln>
            <a:noFill/>
          </a:ln>
        </p:spPr>
      </p:pic>
      <p:pic>
        <p:nvPicPr>
          <p:cNvPr id="192" name="Google Shape;192;p20"/>
          <p:cNvPicPr preferRelativeResize="0"/>
          <p:nvPr/>
        </p:nvPicPr>
        <p:blipFill rotWithShape="1">
          <a:blip r:embed="rId6">
            <a:alphaModFix/>
          </a:blip>
          <a:srcRect b="2415" l="0" r="27646" t="2500"/>
          <a:stretch/>
        </p:blipFill>
        <p:spPr>
          <a:xfrm>
            <a:off x="5699928" y="2718079"/>
            <a:ext cx="2133601" cy="1447800"/>
          </a:xfrm>
          <a:prstGeom prst="rect">
            <a:avLst/>
          </a:prstGeom>
          <a:noFill/>
          <a:ln>
            <a:noFill/>
          </a:ln>
        </p:spPr>
      </p:pic>
      <p:pic>
        <p:nvPicPr>
          <p:cNvPr id="193" name="Google Shape;193;p20"/>
          <p:cNvPicPr preferRelativeResize="0"/>
          <p:nvPr/>
        </p:nvPicPr>
        <p:blipFill rotWithShape="1">
          <a:blip r:embed="rId7">
            <a:alphaModFix/>
          </a:blip>
          <a:srcRect b="0" l="0" r="1777" t="0"/>
          <a:stretch/>
        </p:blipFill>
        <p:spPr>
          <a:xfrm>
            <a:off x="1280327" y="2718078"/>
            <a:ext cx="2133601" cy="1447801"/>
          </a:xfrm>
          <a:prstGeom prst="rect">
            <a:avLst/>
          </a:prstGeom>
          <a:noFill/>
          <a:ln>
            <a:noFill/>
          </a:ln>
        </p:spPr>
      </p:pic>
      <p:pic>
        <p:nvPicPr>
          <p:cNvPr descr="A picture containing icon&#10;&#10;Description automatically generated" id="194" name="Google Shape;194;p20"/>
          <p:cNvPicPr preferRelativeResize="0"/>
          <p:nvPr/>
        </p:nvPicPr>
        <p:blipFill rotWithShape="1">
          <a:blip r:embed="rId8">
            <a:alphaModFix/>
          </a:blip>
          <a:srcRect b="0" l="0" r="0" t="0"/>
          <a:stretch/>
        </p:blipFill>
        <p:spPr>
          <a:xfrm>
            <a:off x="170347" y="4572000"/>
            <a:ext cx="918106" cy="497808"/>
          </a:xfrm>
          <a:prstGeom prst="rect">
            <a:avLst/>
          </a:prstGeom>
          <a:noFill/>
          <a:ln>
            <a:noFill/>
          </a:ln>
        </p:spPr>
      </p:pic>
      <p:sp>
        <p:nvSpPr>
          <p:cNvPr id="195" name="Google Shape;195;p20"/>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pic>
        <p:nvPicPr>
          <p:cNvPr id="196" name="Google Shape;196;p20"/>
          <p:cNvPicPr preferRelativeResize="0"/>
          <p:nvPr/>
        </p:nvPicPr>
        <p:blipFill rotWithShape="1">
          <a:blip r:embed="rId9">
            <a:alphaModFix/>
          </a:blip>
          <a:srcRect b="3695" l="0" r="27849" t="16310"/>
          <a:stretch/>
        </p:blipFill>
        <p:spPr>
          <a:xfrm>
            <a:off x="1280328" y="889279"/>
            <a:ext cx="2133600" cy="1447801"/>
          </a:xfrm>
          <a:prstGeom prst="rect">
            <a:avLst/>
          </a:prstGeom>
          <a:noFill/>
          <a:ln>
            <a:noFill/>
          </a:ln>
        </p:spPr>
      </p:pic>
      <p:pic>
        <p:nvPicPr>
          <p:cNvPr id="197" name="Google Shape;197;p20"/>
          <p:cNvPicPr preferRelativeResize="0"/>
          <p:nvPr/>
        </p:nvPicPr>
        <p:blipFill rotWithShape="1">
          <a:blip r:embed="rId10">
            <a:alphaModFix/>
          </a:blip>
          <a:srcRect b="4043" l="20961" r="25659" t="32681"/>
          <a:stretch/>
        </p:blipFill>
        <p:spPr>
          <a:xfrm>
            <a:off x="3490128" y="889279"/>
            <a:ext cx="2133600" cy="1447800"/>
          </a:xfrm>
          <a:prstGeom prst="rect">
            <a:avLst/>
          </a:prstGeom>
          <a:noFill/>
          <a:ln>
            <a:noFill/>
          </a:ln>
        </p:spPr>
      </p:pic>
      <p:pic>
        <p:nvPicPr>
          <p:cNvPr id="198" name="Google Shape;198;p20"/>
          <p:cNvPicPr preferRelativeResize="0"/>
          <p:nvPr/>
        </p:nvPicPr>
        <p:blipFill rotWithShape="1">
          <a:blip r:embed="rId11">
            <a:alphaModFix/>
          </a:blip>
          <a:srcRect b="0" l="0" r="0" t="0"/>
          <a:stretch/>
        </p:blipFill>
        <p:spPr>
          <a:xfrm>
            <a:off x="3490128" y="2718079"/>
            <a:ext cx="2133601" cy="1447801"/>
          </a:xfrm>
          <a:prstGeom prst="rect">
            <a:avLst/>
          </a:prstGeom>
          <a:noFill/>
          <a:ln>
            <a:noFill/>
          </a:ln>
        </p:spPr>
      </p:pic>
      <p:pic>
        <p:nvPicPr>
          <p:cNvPr id="199" name="Google Shape;199;p20"/>
          <p:cNvPicPr preferRelativeResize="0"/>
          <p:nvPr/>
        </p:nvPicPr>
        <p:blipFill rotWithShape="1">
          <a:blip r:embed="rId12">
            <a:alphaModFix/>
          </a:blip>
          <a:srcRect b="2444" l="14288" r="0" t="2453"/>
          <a:stretch/>
        </p:blipFill>
        <p:spPr>
          <a:xfrm>
            <a:off x="5699928" y="889279"/>
            <a:ext cx="2133600" cy="1447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cxnSp>
        <p:nvCxnSpPr>
          <p:cNvPr id="204" name="Google Shape;204;p21"/>
          <p:cNvCxnSpPr/>
          <p:nvPr/>
        </p:nvCxnSpPr>
        <p:spPr>
          <a:xfrm>
            <a:off x="4574675" y="40375"/>
            <a:ext cx="0" cy="5141100"/>
          </a:xfrm>
          <a:prstGeom prst="straightConnector1">
            <a:avLst/>
          </a:prstGeom>
          <a:noFill/>
          <a:ln cap="rnd" cmpd="sng" w="28575">
            <a:solidFill>
              <a:srgbClr val="44546A"/>
            </a:solidFill>
            <a:prstDash val="dot"/>
            <a:round/>
            <a:headEnd len="sm" w="sm" type="none"/>
            <a:tailEnd len="sm" w="sm" type="none"/>
          </a:ln>
        </p:spPr>
      </p:cxnSp>
      <p:grpSp>
        <p:nvGrpSpPr>
          <p:cNvPr id="205" name="Google Shape;205;p21"/>
          <p:cNvGrpSpPr/>
          <p:nvPr/>
        </p:nvGrpSpPr>
        <p:grpSpPr>
          <a:xfrm>
            <a:off x="4727075" y="3268449"/>
            <a:ext cx="3048000" cy="1151151"/>
            <a:chOff x="5715000" y="3268449"/>
            <a:chExt cx="3048000" cy="1151151"/>
          </a:xfrm>
        </p:grpSpPr>
        <p:pic>
          <p:nvPicPr>
            <p:cNvPr id="206" name="Google Shape;206;p21"/>
            <p:cNvPicPr preferRelativeResize="0"/>
            <p:nvPr/>
          </p:nvPicPr>
          <p:blipFill rotWithShape="1">
            <a:blip r:embed="rId3">
              <a:alphaModFix/>
            </a:blip>
            <a:srcRect b="0" l="19997" r="20003" t="0"/>
            <a:stretch/>
          </p:blipFill>
          <p:spPr>
            <a:xfrm>
              <a:off x="7570493" y="3268449"/>
              <a:ext cx="946001" cy="999622"/>
            </a:xfrm>
            <a:prstGeom prst="rect">
              <a:avLst/>
            </a:prstGeom>
            <a:noFill/>
            <a:ln>
              <a:noFill/>
            </a:ln>
          </p:spPr>
        </p:pic>
        <p:pic>
          <p:nvPicPr>
            <p:cNvPr id="207" name="Google Shape;207;p21"/>
            <p:cNvPicPr preferRelativeResize="0"/>
            <p:nvPr/>
          </p:nvPicPr>
          <p:blipFill rotWithShape="1">
            <a:blip r:embed="rId4">
              <a:alphaModFix/>
            </a:blip>
            <a:srcRect b="0" l="10000" r="10000" t="0"/>
            <a:stretch/>
          </p:blipFill>
          <p:spPr>
            <a:xfrm>
              <a:off x="5962437" y="3364921"/>
              <a:ext cx="1031938" cy="762000"/>
            </a:xfrm>
            <a:prstGeom prst="rect">
              <a:avLst/>
            </a:prstGeom>
            <a:noFill/>
            <a:ln>
              <a:noFill/>
            </a:ln>
          </p:spPr>
        </p:pic>
        <p:sp>
          <p:nvSpPr>
            <p:cNvPr id="208" name="Google Shape;208;p21"/>
            <p:cNvSpPr txBox="1"/>
            <p:nvPr/>
          </p:nvSpPr>
          <p:spPr>
            <a:xfrm>
              <a:off x="5715000" y="4114800"/>
              <a:ext cx="1524000" cy="304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500" u="none" cap="none" strike="noStrike">
                  <a:solidFill>
                    <a:srgbClr val="000000"/>
                  </a:solidFill>
                  <a:latin typeface="Roboto"/>
                  <a:ea typeface="Roboto"/>
                  <a:cs typeface="Roboto"/>
                  <a:sym typeface="Roboto"/>
                </a:rPr>
                <a:t>Regenerative</a:t>
              </a:r>
              <a:endParaRPr b="1" i="0" sz="1500" u="none" cap="none" strike="noStrike">
                <a:solidFill>
                  <a:srgbClr val="000000"/>
                </a:solidFill>
                <a:latin typeface="Roboto"/>
                <a:ea typeface="Roboto"/>
                <a:cs typeface="Roboto"/>
                <a:sym typeface="Roboto"/>
              </a:endParaRPr>
            </a:p>
          </p:txBody>
        </p:sp>
        <p:sp>
          <p:nvSpPr>
            <p:cNvPr id="209" name="Google Shape;209;p21"/>
            <p:cNvSpPr txBox="1"/>
            <p:nvPr/>
          </p:nvSpPr>
          <p:spPr>
            <a:xfrm>
              <a:off x="7239000" y="4114800"/>
              <a:ext cx="1524000" cy="304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500" u="none" cap="none" strike="noStrike">
                  <a:solidFill>
                    <a:srgbClr val="000000"/>
                  </a:solidFill>
                  <a:latin typeface="Roboto"/>
                  <a:ea typeface="Roboto"/>
                  <a:cs typeface="Roboto"/>
                  <a:sym typeface="Roboto"/>
                </a:rPr>
                <a:t>Distributive</a:t>
              </a:r>
              <a:endParaRPr b="1" i="0" sz="1500" u="none" cap="none" strike="noStrike">
                <a:solidFill>
                  <a:srgbClr val="000000"/>
                </a:solidFill>
                <a:latin typeface="Roboto"/>
                <a:ea typeface="Roboto"/>
                <a:cs typeface="Roboto"/>
                <a:sym typeface="Roboto"/>
              </a:endParaRPr>
            </a:p>
          </p:txBody>
        </p:sp>
      </p:grpSp>
      <p:sp>
        <p:nvSpPr>
          <p:cNvPr id="210" name="Google Shape;210;p21"/>
          <p:cNvSpPr txBox="1"/>
          <p:nvPr/>
        </p:nvSpPr>
        <p:spPr>
          <a:xfrm>
            <a:off x="533400" y="1752600"/>
            <a:ext cx="1447800" cy="838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600"/>
              </a:spcAft>
              <a:buClr>
                <a:srgbClr val="000000"/>
              </a:buClr>
              <a:buSzPts val="1100"/>
              <a:buFont typeface="Arial"/>
              <a:buNone/>
            </a:pPr>
            <a:r>
              <a:t/>
            </a:r>
            <a:endParaRPr b="0" i="0" sz="1300" u="none" cap="none" strike="noStrike">
              <a:solidFill>
                <a:srgbClr val="000000"/>
              </a:solidFill>
              <a:latin typeface="Roboto Light"/>
              <a:ea typeface="Roboto Light"/>
              <a:cs typeface="Roboto Light"/>
              <a:sym typeface="Roboto Light"/>
            </a:endParaRPr>
          </a:p>
        </p:txBody>
      </p:sp>
      <p:grpSp>
        <p:nvGrpSpPr>
          <p:cNvPr id="211" name="Google Shape;211;p21"/>
          <p:cNvGrpSpPr/>
          <p:nvPr/>
        </p:nvGrpSpPr>
        <p:grpSpPr>
          <a:xfrm>
            <a:off x="1374275" y="3348528"/>
            <a:ext cx="3048000" cy="1071072"/>
            <a:chOff x="2362200" y="3348528"/>
            <a:chExt cx="3048000" cy="1071072"/>
          </a:xfrm>
        </p:grpSpPr>
        <p:pic>
          <p:nvPicPr>
            <p:cNvPr id="212" name="Google Shape;212;p21"/>
            <p:cNvPicPr preferRelativeResize="0"/>
            <p:nvPr/>
          </p:nvPicPr>
          <p:blipFill rotWithShape="1">
            <a:blip r:embed="rId5">
              <a:alphaModFix/>
            </a:blip>
            <a:srcRect b="0" l="19997" r="20003" t="0"/>
            <a:stretch/>
          </p:blipFill>
          <p:spPr>
            <a:xfrm>
              <a:off x="2702935" y="3355275"/>
              <a:ext cx="863462" cy="863463"/>
            </a:xfrm>
            <a:prstGeom prst="rect">
              <a:avLst/>
            </a:prstGeom>
            <a:noFill/>
            <a:ln>
              <a:noFill/>
            </a:ln>
          </p:spPr>
        </p:pic>
        <p:pic>
          <p:nvPicPr>
            <p:cNvPr id="213" name="Google Shape;213;p21"/>
            <p:cNvPicPr preferRelativeResize="0"/>
            <p:nvPr/>
          </p:nvPicPr>
          <p:blipFill rotWithShape="1">
            <a:blip r:embed="rId6">
              <a:alphaModFix/>
            </a:blip>
            <a:srcRect b="0" l="19997" r="20003" t="0"/>
            <a:stretch/>
          </p:blipFill>
          <p:spPr>
            <a:xfrm>
              <a:off x="4245884" y="3348528"/>
              <a:ext cx="775961" cy="775959"/>
            </a:xfrm>
            <a:prstGeom prst="rect">
              <a:avLst/>
            </a:prstGeom>
            <a:noFill/>
            <a:ln>
              <a:noFill/>
            </a:ln>
          </p:spPr>
        </p:pic>
        <p:sp>
          <p:nvSpPr>
            <p:cNvPr id="214" name="Google Shape;214;p21"/>
            <p:cNvSpPr txBox="1"/>
            <p:nvPr/>
          </p:nvSpPr>
          <p:spPr>
            <a:xfrm>
              <a:off x="2362200" y="4114800"/>
              <a:ext cx="1524000" cy="304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500" u="none" cap="none" strike="noStrike">
                  <a:solidFill>
                    <a:srgbClr val="000000"/>
                  </a:solidFill>
                  <a:latin typeface="Roboto"/>
                  <a:ea typeface="Roboto"/>
                  <a:cs typeface="Roboto"/>
                  <a:sym typeface="Roboto"/>
                </a:rPr>
                <a:t>Degenerative</a:t>
              </a:r>
              <a:endParaRPr b="1" i="0" sz="1500" u="none" cap="none" strike="noStrike">
                <a:solidFill>
                  <a:srgbClr val="000000"/>
                </a:solidFill>
                <a:latin typeface="Roboto"/>
                <a:ea typeface="Roboto"/>
                <a:cs typeface="Roboto"/>
                <a:sym typeface="Roboto"/>
              </a:endParaRPr>
            </a:p>
          </p:txBody>
        </p:sp>
        <p:sp>
          <p:nvSpPr>
            <p:cNvPr id="215" name="Google Shape;215;p21"/>
            <p:cNvSpPr txBox="1"/>
            <p:nvPr/>
          </p:nvSpPr>
          <p:spPr>
            <a:xfrm>
              <a:off x="3886200" y="4124057"/>
              <a:ext cx="1524000" cy="29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500" u="none" cap="none" strike="noStrike">
                  <a:solidFill>
                    <a:srgbClr val="000000"/>
                  </a:solidFill>
                  <a:latin typeface="Roboto"/>
                  <a:ea typeface="Roboto"/>
                  <a:cs typeface="Roboto"/>
                  <a:sym typeface="Roboto"/>
                </a:rPr>
                <a:t>Divisive</a:t>
              </a:r>
              <a:endParaRPr b="1" i="0" sz="1500" u="none" cap="none" strike="noStrike">
                <a:solidFill>
                  <a:srgbClr val="000000"/>
                </a:solidFill>
                <a:latin typeface="Roboto"/>
                <a:ea typeface="Roboto"/>
                <a:cs typeface="Roboto"/>
                <a:sym typeface="Roboto"/>
              </a:endParaRPr>
            </a:p>
          </p:txBody>
        </p:sp>
      </p:grpSp>
      <p:pic>
        <p:nvPicPr>
          <p:cNvPr descr="A picture containing icon&#10;&#10;Description automatically generated" id="216" name="Google Shape;216;p21"/>
          <p:cNvPicPr preferRelativeResize="0"/>
          <p:nvPr/>
        </p:nvPicPr>
        <p:blipFill rotWithShape="1">
          <a:blip r:embed="rId7">
            <a:alphaModFix/>
          </a:blip>
          <a:srcRect b="0" l="0" r="0" t="0"/>
          <a:stretch/>
        </p:blipFill>
        <p:spPr>
          <a:xfrm>
            <a:off x="170347" y="4572000"/>
            <a:ext cx="918106" cy="497808"/>
          </a:xfrm>
          <a:prstGeom prst="rect">
            <a:avLst/>
          </a:prstGeom>
          <a:noFill/>
          <a:ln>
            <a:noFill/>
          </a:ln>
        </p:spPr>
      </p:pic>
      <p:sp>
        <p:nvSpPr>
          <p:cNvPr id="217" name="Google Shape;217;p21"/>
          <p:cNvSpPr txBox="1"/>
          <p:nvPr/>
        </p:nvSpPr>
        <p:spPr>
          <a:xfrm>
            <a:off x="1293800" y="457200"/>
            <a:ext cx="2994900" cy="3048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rgbClr val="000000"/>
              </a:buClr>
              <a:buSzPts val="1300"/>
              <a:buFont typeface="Arial"/>
              <a:buNone/>
            </a:pPr>
            <a:r>
              <a:rPr b="1" i="0" lang="en-GB" sz="1300" u="none" cap="none" strike="noStrike">
                <a:solidFill>
                  <a:schemeClr val="dk1"/>
                </a:solidFill>
                <a:latin typeface="Roboto"/>
                <a:ea typeface="Roboto"/>
                <a:cs typeface="Roboto"/>
                <a:sym typeface="Roboto"/>
              </a:rPr>
              <a:t>What can block transformative ideas?</a:t>
            </a:r>
            <a:endParaRPr b="0" i="0" sz="1400" u="none" cap="none" strike="noStrike">
              <a:solidFill>
                <a:srgbClr val="000000"/>
              </a:solidFill>
              <a:latin typeface="Calibri"/>
              <a:ea typeface="Calibri"/>
              <a:cs typeface="Calibri"/>
              <a:sym typeface="Calibri"/>
            </a:endParaRPr>
          </a:p>
        </p:txBody>
      </p:sp>
      <p:sp>
        <p:nvSpPr>
          <p:cNvPr id="218" name="Google Shape;218;p21"/>
          <p:cNvSpPr/>
          <p:nvPr/>
        </p:nvSpPr>
        <p:spPr>
          <a:xfrm>
            <a:off x="2401775" y="1524000"/>
            <a:ext cx="1816500" cy="381000"/>
          </a:xfrm>
          <a:prstGeom prst="roundRect">
            <a:avLst>
              <a:gd fmla="val 16667"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rigid financial targets</a:t>
            </a:r>
            <a:endParaRPr b="0" i="0" sz="1300" u="none" cap="none" strike="noStrike">
              <a:solidFill>
                <a:srgbClr val="000000"/>
              </a:solidFill>
              <a:latin typeface="Arial"/>
              <a:ea typeface="Arial"/>
              <a:cs typeface="Arial"/>
              <a:sym typeface="Arial"/>
            </a:endParaRPr>
          </a:p>
        </p:txBody>
      </p:sp>
      <p:sp>
        <p:nvSpPr>
          <p:cNvPr id="219" name="Google Shape;219;p21"/>
          <p:cNvSpPr txBox="1"/>
          <p:nvPr/>
        </p:nvSpPr>
        <p:spPr>
          <a:xfrm>
            <a:off x="5421050" y="642950"/>
            <a:ext cx="275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20" name="Google Shape;220;p21"/>
          <p:cNvSpPr/>
          <p:nvPr/>
        </p:nvSpPr>
        <p:spPr>
          <a:xfrm>
            <a:off x="1911788" y="914400"/>
            <a:ext cx="1816500" cy="381000"/>
          </a:xfrm>
          <a:prstGeom prst="roundRect">
            <a:avLst>
              <a:gd fmla="val 16667"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outdated processes</a:t>
            </a:r>
            <a:endParaRPr b="0" i="0" sz="1300" u="none" cap="none" strike="noStrike">
              <a:solidFill>
                <a:srgbClr val="000000"/>
              </a:solidFill>
              <a:latin typeface="Arial"/>
              <a:ea typeface="Arial"/>
              <a:cs typeface="Arial"/>
              <a:sym typeface="Arial"/>
            </a:endParaRPr>
          </a:p>
        </p:txBody>
      </p:sp>
      <p:sp>
        <p:nvSpPr>
          <p:cNvPr id="221" name="Google Shape;221;p21"/>
          <p:cNvSpPr/>
          <p:nvPr/>
        </p:nvSpPr>
        <p:spPr>
          <a:xfrm>
            <a:off x="1919975" y="2133600"/>
            <a:ext cx="1816500" cy="381000"/>
          </a:xfrm>
          <a:prstGeom prst="roundRect">
            <a:avLst>
              <a:gd fmla="val 16667"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short-term thinking</a:t>
            </a:r>
            <a:endParaRPr b="0" i="0" sz="1300" u="none" cap="none" strike="noStrike">
              <a:solidFill>
                <a:srgbClr val="000000"/>
              </a:solidFill>
              <a:latin typeface="Arial"/>
              <a:ea typeface="Arial"/>
              <a:cs typeface="Arial"/>
              <a:sym typeface="Arial"/>
            </a:endParaRPr>
          </a:p>
        </p:txBody>
      </p:sp>
      <p:sp>
        <p:nvSpPr>
          <p:cNvPr id="222" name="Google Shape;222;p21"/>
          <p:cNvSpPr/>
          <p:nvPr/>
        </p:nvSpPr>
        <p:spPr>
          <a:xfrm>
            <a:off x="2248600" y="2743200"/>
            <a:ext cx="1816500" cy="381000"/>
          </a:xfrm>
          <a:prstGeom prst="roundRect">
            <a:avLst>
              <a:gd fmla="val 16667"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culture of hierarchy</a:t>
            </a:r>
            <a:endParaRPr b="0" i="0" sz="1300" u="none" cap="none" strike="noStrike">
              <a:solidFill>
                <a:srgbClr val="000000"/>
              </a:solidFill>
              <a:latin typeface="Arial"/>
              <a:ea typeface="Arial"/>
              <a:cs typeface="Arial"/>
              <a:sym typeface="Arial"/>
            </a:endParaRPr>
          </a:p>
        </p:txBody>
      </p:sp>
      <p:sp>
        <p:nvSpPr>
          <p:cNvPr id="223" name="Google Shape;223;p21"/>
          <p:cNvSpPr txBox="1"/>
          <p:nvPr/>
        </p:nvSpPr>
        <p:spPr>
          <a:xfrm>
            <a:off x="4860725" y="457200"/>
            <a:ext cx="3113100" cy="3015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rgbClr val="000000"/>
              </a:buClr>
              <a:buSzPts val="1300"/>
              <a:buFont typeface="Arial"/>
              <a:buNone/>
            </a:pPr>
            <a:r>
              <a:rPr b="1" i="0" lang="en-GB" sz="1300" u="none" cap="none" strike="noStrike">
                <a:solidFill>
                  <a:schemeClr val="dk1"/>
                </a:solidFill>
                <a:latin typeface="Roboto"/>
                <a:ea typeface="Roboto"/>
                <a:cs typeface="Roboto"/>
                <a:sym typeface="Roboto"/>
              </a:rPr>
              <a:t>What can unlock transformative ideas?</a:t>
            </a:r>
            <a:endParaRPr b="0" i="0" sz="1400" u="none" cap="none" strike="noStrike">
              <a:solidFill>
                <a:srgbClr val="000000"/>
              </a:solidFill>
              <a:latin typeface="Calibri"/>
              <a:ea typeface="Calibri"/>
              <a:cs typeface="Calibri"/>
              <a:sym typeface="Calibri"/>
            </a:endParaRPr>
          </a:p>
        </p:txBody>
      </p:sp>
      <p:sp>
        <p:nvSpPr>
          <p:cNvPr id="224" name="Google Shape;224;p21"/>
          <p:cNvSpPr/>
          <p:nvPr/>
        </p:nvSpPr>
        <p:spPr>
          <a:xfrm>
            <a:off x="4931063" y="1524000"/>
            <a:ext cx="1816500" cy="381000"/>
          </a:xfrm>
          <a:prstGeom prst="roundRect">
            <a:avLst>
              <a:gd fmla="val 16667" name="adj"/>
            </a:avLst>
          </a:prstGeom>
          <a:solidFill>
            <a:srgbClr val="F4D324"/>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broad perspectives</a:t>
            </a:r>
            <a:endParaRPr b="0" i="0" sz="1300" u="none" cap="none" strike="noStrike">
              <a:solidFill>
                <a:srgbClr val="000000"/>
              </a:solidFill>
              <a:latin typeface="Arial"/>
              <a:ea typeface="Arial"/>
              <a:cs typeface="Arial"/>
              <a:sym typeface="Arial"/>
            </a:endParaRPr>
          </a:p>
        </p:txBody>
      </p:sp>
      <p:sp>
        <p:nvSpPr>
          <p:cNvPr id="225" name="Google Shape;225;p21"/>
          <p:cNvSpPr/>
          <p:nvPr/>
        </p:nvSpPr>
        <p:spPr>
          <a:xfrm>
            <a:off x="5084238" y="2743200"/>
            <a:ext cx="1816500" cy="381000"/>
          </a:xfrm>
          <a:prstGeom prst="roundRect">
            <a:avLst>
              <a:gd fmla="val 16667" name="adj"/>
            </a:avLst>
          </a:prstGeom>
          <a:solidFill>
            <a:srgbClr val="F4D324"/>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culture of courage</a:t>
            </a:r>
            <a:endParaRPr b="0" i="0" sz="1300" u="none" cap="none" strike="noStrike">
              <a:solidFill>
                <a:srgbClr val="000000"/>
              </a:solidFill>
              <a:latin typeface="Arial"/>
              <a:ea typeface="Arial"/>
              <a:cs typeface="Arial"/>
              <a:sym typeface="Arial"/>
            </a:endParaRPr>
          </a:p>
        </p:txBody>
      </p:sp>
      <p:sp>
        <p:nvSpPr>
          <p:cNvPr id="226" name="Google Shape;226;p21"/>
          <p:cNvSpPr/>
          <p:nvPr/>
        </p:nvSpPr>
        <p:spPr>
          <a:xfrm>
            <a:off x="5425775" y="2133600"/>
            <a:ext cx="1816500" cy="381000"/>
          </a:xfrm>
          <a:prstGeom prst="roundRect">
            <a:avLst>
              <a:gd fmla="val 16667" name="adj"/>
            </a:avLst>
          </a:prstGeom>
          <a:solidFill>
            <a:srgbClr val="F4D324"/>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long-term thinking</a:t>
            </a:r>
            <a:endParaRPr b="0" i="0" sz="1300" u="none" cap="none" strike="noStrike">
              <a:solidFill>
                <a:srgbClr val="000000"/>
              </a:solidFill>
              <a:latin typeface="Arial"/>
              <a:ea typeface="Arial"/>
              <a:cs typeface="Arial"/>
              <a:sym typeface="Arial"/>
            </a:endParaRPr>
          </a:p>
        </p:txBody>
      </p:sp>
      <p:sp>
        <p:nvSpPr>
          <p:cNvPr id="227" name="Google Shape;227;p21"/>
          <p:cNvSpPr/>
          <p:nvPr/>
        </p:nvSpPr>
        <p:spPr>
          <a:xfrm>
            <a:off x="5425775" y="914400"/>
            <a:ext cx="2007000" cy="381000"/>
          </a:xfrm>
          <a:prstGeom prst="roundRect">
            <a:avLst>
              <a:gd fmla="val 16667" name="adj"/>
            </a:avLst>
          </a:prstGeom>
          <a:solidFill>
            <a:srgbClr val="F4D324"/>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suspending practicality</a:t>
            </a:r>
            <a:endParaRPr b="0" i="0" sz="1300" u="none" cap="none" strike="noStrike">
              <a:solidFill>
                <a:srgbClr val="000000"/>
              </a:solidFill>
              <a:latin typeface="Arial"/>
              <a:ea typeface="Arial"/>
              <a:cs typeface="Arial"/>
              <a:sym typeface="Arial"/>
            </a:endParaRPr>
          </a:p>
        </p:txBody>
      </p:sp>
      <p:sp>
        <p:nvSpPr>
          <p:cNvPr id="228" name="Google Shape;228;p21"/>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2"/>
          <p:cNvSpPr/>
          <p:nvPr/>
        </p:nvSpPr>
        <p:spPr>
          <a:xfrm>
            <a:off x="2212619" y="457200"/>
            <a:ext cx="2969100" cy="1905000"/>
          </a:xfrm>
          <a:prstGeom prst="wedgeEllipseCallout">
            <a:avLst>
              <a:gd fmla="val 40051" name="adj1"/>
              <a:gd fmla="val 46354" name="adj2"/>
            </a:avLst>
          </a:prstGeom>
          <a:solidFill>
            <a:schemeClr val="lt2"/>
          </a:solidFill>
          <a:ln>
            <a:noFill/>
          </a:ln>
        </p:spPr>
        <p:txBody>
          <a:bodyPr anchorCtr="0" anchor="ctr" bIns="91425" lIns="0" spcFirstLastPara="1" rIns="0" wrap="square" tIns="91425">
            <a:noAutofit/>
          </a:bodyPr>
          <a:lstStyle/>
          <a:p>
            <a:pPr indent="0" lvl="0" marL="0" marR="0" rtl="0" algn="ctr">
              <a:lnSpc>
                <a:spcPct val="115000"/>
              </a:lnSpc>
              <a:spcBef>
                <a:spcPts val="0"/>
              </a:spcBef>
              <a:spcAft>
                <a:spcPts val="0"/>
              </a:spcAft>
              <a:buClr>
                <a:srgbClr val="000000"/>
              </a:buClr>
              <a:buSzPts val="1300"/>
              <a:buFont typeface="Arial"/>
              <a:buNone/>
            </a:pPr>
            <a:r>
              <a:rPr b="0" i="0" lang="en-GB" sz="1300" u="none" cap="none" strike="noStrike">
                <a:solidFill>
                  <a:schemeClr val="dk1"/>
                </a:solidFill>
                <a:latin typeface="Roboto Light"/>
                <a:ea typeface="Roboto Light"/>
                <a:cs typeface="Roboto Light"/>
                <a:sym typeface="Roboto Light"/>
              </a:rPr>
              <a:t>We should introduce refillable perfume bottles – but bringing consumers on board needs investment, and the payback period on that capital expenditure is too long.</a:t>
            </a:r>
            <a:endParaRPr b="0" i="0" sz="1300" u="none" cap="none" strike="noStrike">
              <a:solidFill>
                <a:schemeClr val="dk1"/>
              </a:solidFill>
              <a:latin typeface="Roboto Light"/>
              <a:ea typeface="Roboto Light"/>
              <a:cs typeface="Roboto Light"/>
              <a:sym typeface="Roboto Light"/>
            </a:endParaRPr>
          </a:p>
        </p:txBody>
      </p:sp>
      <p:sp>
        <p:nvSpPr>
          <p:cNvPr id="234" name="Google Shape;234;p22"/>
          <p:cNvSpPr txBox="1"/>
          <p:nvPr/>
        </p:nvSpPr>
        <p:spPr>
          <a:xfrm>
            <a:off x="3200400" y="4114800"/>
            <a:ext cx="1510200" cy="408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Roboto"/>
                <a:ea typeface="Roboto"/>
                <a:cs typeface="Roboto"/>
                <a:sym typeface="Roboto"/>
              </a:rPr>
              <a:t>ex-senior executive,</a:t>
            </a:r>
            <a:endParaRPr b="1" i="0" sz="11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Roboto"/>
                <a:ea typeface="Roboto"/>
                <a:cs typeface="Roboto"/>
                <a:sym typeface="Roboto"/>
              </a:rPr>
              <a:t>major footwear brand</a:t>
            </a:r>
            <a:endParaRPr b="1" i="0" sz="1100" u="none" cap="none" strike="noStrike">
              <a:solidFill>
                <a:srgbClr val="000000"/>
              </a:solidFill>
              <a:latin typeface="Roboto"/>
              <a:ea typeface="Roboto"/>
              <a:cs typeface="Roboto"/>
              <a:sym typeface="Roboto"/>
            </a:endParaRPr>
          </a:p>
        </p:txBody>
      </p:sp>
      <p:sp>
        <p:nvSpPr>
          <p:cNvPr id="235" name="Google Shape;235;p22"/>
          <p:cNvSpPr txBox="1"/>
          <p:nvPr/>
        </p:nvSpPr>
        <p:spPr>
          <a:xfrm>
            <a:off x="4947900" y="506400"/>
            <a:ext cx="1376700" cy="408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Roboto"/>
                <a:ea typeface="Roboto"/>
                <a:cs typeface="Roboto"/>
                <a:sym typeface="Roboto"/>
              </a:rPr>
              <a:t>senior executive,</a:t>
            </a:r>
            <a:endParaRPr b="1" i="0" sz="11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Roboto"/>
                <a:ea typeface="Roboto"/>
                <a:cs typeface="Roboto"/>
                <a:sym typeface="Roboto"/>
              </a:rPr>
              <a:t>major beauty brand</a:t>
            </a:r>
            <a:endParaRPr b="1" i="0" sz="1100" u="none" cap="none" strike="noStrike">
              <a:solidFill>
                <a:srgbClr val="000000"/>
              </a:solidFill>
              <a:latin typeface="Roboto"/>
              <a:ea typeface="Roboto"/>
              <a:cs typeface="Roboto"/>
              <a:sym typeface="Roboto"/>
            </a:endParaRPr>
          </a:p>
        </p:txBody>
      </p:sp>
      <p:sp>
        <p:nvSpPr>
          <p:cNvPr id="236" name="Google Shape;236;p22"/>
          <p:cNvSpPr txBox="1"/>
          <p:nvPr/>
        </p:nvSpPr>
        <p:spPr>
          <a:xfrm>
            <a:off x="7129131" y="3232193"/>
            <a:ext cx="1461000" cy="408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Roboto"/>
                <a:ea typeface="Roboto"/>
                <a:cs typeface="Roboto"/>
                <a:sym typeface="Roboto"/>
              </a:rPr>
              <a:t>head of innovation,</a:t>
            </a:r>
            <a:endParaRPr b="1" i="0" sz="11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Roboto"/>
                <a:ea typeface="Roboto"/>
                <a:cs typeface="Roboto"/>
                <a:sym typeface="Roboto"/>
              </a:rPr>
              <a:t>major clothing brand</a:t>
            </a:r>
            <a:endParaRPr b="1" i="0" sz="1100" u="none" cap="none" strike="noStrike">
              <a:solidFill>
                <a:srgbClr val="000000"/>
              </a:solidFill>
              <a:latin typeface="Roboto"/>
              <a:ea typeface="Roboto"/>
              <a:cs typeface="Roboto"/>
              <a:sym typeface="Roboto"/>
            </a:endParaRPr>
          </a:p>
        </p:txBody>
      </p:sp>
      <p:pic>
        <p:nvPicPr>
          <p:cNvPr id="237" name="Google Shape;237;p22"/>
          <p:cNvPicPr preferRelativeResize="0"/>
          <p:nvPr/>
        </p:nvPicPr>
        <p:blipFill rotWithShape="1">
          <a:blip r:embed="rId3">
            <a:alphaModFix/>
          </a:blip>
          <a:srcRect b="0" l="0" r="0" t="0"/>
          <a:stretch/>
        </p:blipFill>
        <p:spPr>
          <a:xfrm>
            <a:off x="5019675" y="1979154"/>
            <a:ext cx="676275" cy="1192671"/>
          </a:xfrm>
          <a:prstGeom prst="rect">
            <a:avLst/>
          </a:prstGeom>
          <a:noFill/>
          <a:ln>
            <a:noFill/>
          </a:ln>
        </p:spPr>
      </p:pic>
      <p:pic>
        <p:nvPicPr>
          <p:cNvPr id="238" name="Google Shape;238;p22"/>
          <p:cNvPicPr preferRelativeResize="0"/>
          <p:nvPr/>
        </p:nvPicPr>
        <p:blipFill rotWithShape="1">
          <a:blip r:embed="rId4">
            <a:alphaModFix/>
          </a:blip>
          <a:srcRect b="0" l="0" r="0" t="0"/>
          <a:stretch/>
        </p:blipFill>
        <p:spPr>
          <a:xfrm>
            <a:off x="5334000" y="3259984"/>
            <a:ext cx="981274" cy="1026267"/>
          </a:xfrm>
          <a:prstGeom prst="rect">
            <a:avLst/>
          </a:prstGeom>
          <a:noFill/>
          <a:ln>
            <a:noFill/>
          </a:ln>
        </p:spPr>
      </p:pic>
      <p:pic>
        <p:nvPicPr>
          <p:cNvPr id="239" name="Google Shape;239;p22"/>
          <p:cNvPicPr preferRelativeResize="0"/>
          <p:nvPr/>
        </p:nvPicPr>
        <p:blipFill rotWithShape="1">
          <a:blip r:embed="rId5">
            <a:alphaModFix/>
          </a:blip>
          <a:srcRect b="0" l="0" r="0" t="0"/>
          <a:stretch/>
        </p:blipFill>
        <p:spPr>
          <a:xfrm rot="1337868">
            <a:off x="4156465" y="3003559"/>
            <a:ext cx="1199036" cy="640417"/>
          </a:xfrm>
          <a:prstGeom prst="rect">
            <a:avLst/>
          </a:prstGeom>
          <a:noFill/>
          <a:ln>
            <a:noFill/>
          </a:ln>
        </p:spPr>
      </p:pic>
      <p:sp>
        <p:nvSpPr>
          <p:cNvPr id="240" name="Google Shape;240;p22"/>
          <p:cNvSpPr/>
          <p:nvPr/>
        </p:nvSpPr>
        <p:spPr>
          <a:xfrm>
            <a:off x="5867400" y="1295400"/>
            <a:ext cx="2969100" cy="1828800"/>
          </a:xfrm>
          <a:prstGeom prst="wedgeEllipseCallout">
            <a:avLst>
              <a:gd fmla="val -34051" name="adj1"/>
              <a:gd fmla="val 58333" name="adj2"/>
            </a:avLst>
          </a:prstGeom>
          <a:solidFill>
            <a:schemeClr val="lt2"/>
          </a:solidFill>
          <a:ln>
            <a:noFill/>
          </a:ln>
        </p:spPr>
        <p:txBody>
          <a:bodyPr anchorCtr="0" anchor="ctr" bIns="91425" lIns="0" spcFirstLastPara="1" rIns="0" wrap="square" tIns="91425">
            <a:noAutofit/>
          </a:bodyPr>
          <a:lstStyle/>
          <a:p>
            <a:pPr indent="0" lvl="0" marL="0" marR="0" rtl="0" algn="ctr">
              <a:lnSpc>
                <a:spcPct val="115000"/>
              </a:lnSpc>
              <a:spcBef>
                <a:spcPts val="0"/>
              </a:spcBef>
              <a:spcAft>
                <a:spcPts val="0"/>
              </a:spcAft>
              <a:buClr>
                <a:srgbClr val="000000"/>
              </a:buClr>
              <a:buSzPts val="1300"/>
              <a:buFont typeface="Arial"/>
              <a:buNone/>
            </a:pPr>
            <a:r>
              <a:rPr b="0" i="0" lang="en-GB" sz="1300" u="none" cap="none" strike="noStrike">
                <a:solidFill>
                  <a:schemeClr val="dk1"/>
                </a:solidFill>
                <a:latin typeface="Roboto Light"/>
                <a:ea typeface="Roboto Light"/>
                <a:cs typeface="Roboto Light"/>
                <a:sym typeface="Roboto Light"/>
              </a:rPr>
              <a:t>I’ve been asked to create </a:t>
            </a:r>
            <a:endParaRPr b="0" i="0" sz="1300" u="none" cap="none" strike="noStrike">
              <a:solidFill>
                <a:schemeClr val="dk1"/>
              </a:solidFill>
              <a:latin typeface="Roboto Light"/>
              <a:ea typeface="Roboto Light"/>
              <a:cs typeface="Roboto Light"/>
              <a:sym typeface="Roboto Light"/>
            </a:endParaRPr>
          </a:p>
          <a:p>
            <a:pPr indent="0" lvl="0" marL="0" marR="0" rtl="0" algn="ctr">
              <a:lnSpc>
                <a:spcPct val="115000"/>
              </a:lnSpc>
              <a:spcBef>
                <a:spcPts val="0"/>
              </a:spcBef>
              <a:spcAft>
                <a:spcPts val="0"/>
              </a:spcAft>
              <a:buClr>
                <a:srgbClr val="000000"/>
              </a:buClr>
              <a:buSzPts val="1300"/>
              <a:buFont typeface="Arial"/>
              <a:buNone/>
            </a:pPr>
            <a:r>
              <a:rPr b="0" i="0" lang="en-GB" sz="1300" u="none" cap="none" strike="noStrike">
                <a:solidFill>
                  <a:schemeClr val="dk1"/>
                </a:solidFill>
                <a:latin typeface="Roboto Light"/>
                <a:ea typeface="Roboto Light"/>
                <a:cs typeface="Roboto Light"/>
                <a:sym typeface="Roboto Light"/>
              </a:rPr>
              <a:t>a range of regenerative clothing – while being expected to deliver the usual 15% profit margins from the outset. Impossible.</a:t>
            </a:r>
            <a:endParaRPr b="0" i="0" sz="1300" u="none" cap="none" strike="noStrike">
              <a:solidFill>
                <a:schemeClr val="dk1"/>
              </a:solidFill>
              <a:latin typeface="Roboto Light"/>
              <a:ea typeface="Roboto Light"/>
              <a:cs typeface="Roboto Light"/>
              <a:sym typeface="Roboto Light"/>
            </a:endParaRPr>
          </a:p>
        </p:txBody>
      </p:sp>
      <p:sp>
        <p:nvSpPr>
          <p:cNvPr id="241" name="Google Shape;241;p22"/>
          <p:cNvSpPr/>
          <p:nvPr/>
        </p:nvSpPr>
        <p:spPr>
          <a:xfrm>
            <a:off x="961913" y="2438400"/>
            <a:ext cx="2845500" cy="1752600"/>
          </a:xfrm>
          <a:prstGeom prst="wedgeEllipseCallout">
            <a:avLst>
              <a:gd fmla="val 58432" name="adj1"/>
              <a:gd fmla="val -5208" name="adj2"/>
            </a:avLst>
          </a:prstGeom>
          <a:solidFill>
            <a:schemeClr val="lt2"/>
          </a:solidFill>
          <a:ln>
            <a:noFill/>
          </a:ln>
        </p:spPr>
        <p:txBody>
          <a:bodyPr anchorCtr="0" anchor="ctr" bIns="91425" lIns="0" spcFirstLastPara="1" rIns="0" wrap="square" tIns="0">
            <a:noAutofit/>
          </a:bodyPr>
          <a:lstStyle/>
          <a:p>
            <a:pPr indent="0" lvl="0" marL="0" marR="0" rtl="0" algn="ctr">
              <a:lnSpc>
                <a:spcPct val="115000"/>
              </a:lnSpc>
              <a:spcBef>
                <a:spcPts val="0"/>
              </a:spcBef>
              <a:spcAft>
                <a:spcPts val="0"/>
              </a:spcAft>
              <a:buClr>
                <a:srgbClr val="000000"/>
              </a:buClr>
              <a:buSzPts val="1300"/>
              <a:buFont typeface="Arial"/>
              <a:buNone/>
            </a:pPr>
            <a:r>
              <a:rPr b="0" i="0" lang="en-GB" sz="1300" u="none" cap="none" strike="noStrike">
                <a:solidFill>
                  <a:schemeClr val="dk1"/>
                </a:solidFill>
                <a:latin typeface="Roboto Light"/>
                <a:ea typeface="Roboto Light"/>
                <a:cs typeface="Roboto Light"/>
                <a:sym typeface="Roboto Light"/>
              </a:rPr>
              <a:t>We prototyped an expandable shoe – it was going to be profitable, but wouldn’t have hit our usual margins, so we dropped it.</a:t>
            </a:r>
            <a:endParaRPr b="0" i="0" sz="1300" u="none" cap="none" strike="noStrike">
              <a:solidFill>
                <a:schemeClr val="dk1"/>
              </a:solidFill>
              <a:latin typeface="Roboto Light"/>
              <a:ea typeface="Roboto Light"/>
              <a:cs typeface="Roboto Light"/>
              <a:sym typeface="Roboto Light"/>
            </a:endParaRPr>
          </a:p>
        </p:txBody>
      </p:sp>
      <p:pic>
        <p:nvPicPr>
          <p:cNvPr descr="A picture containing icon&#10;&#10;Description automatically generated" id="242" name="Google Shape;242;p22"/>
          <p:cNvPicPr preferRelativeResize="0"/>
          <p:nvPr/>
        </p:nvPicPr>
        <p:blipFill rotWithShape="1">
          <a:blip r:embed="rId6">
            <a:alphaModFix/>
          </a:blip>
          <a:srcRect b="0" l="0" r="0" t="0"/>
          <a:stretch/>
        </p:blipFill>
        <p:spPr>
          <a:xfrm>
            <a:off x="170347" y="4572000"/>
            <a:ext cx="918106" cy="497808"/>
          </a:xfrm>
          <a:prstGeom prst="rect">
            <a:avLst/>
          </a:prstGeom>
          <a:noFill/>
          <a:ln>
            <a:noFill/>
          </a:ln>
        </p:spPr>
      </p:pic>
      <p:sp>
        <p:nvSpPr>
          <p:cNvPr id="243" name="Google Shape;243;p22"/>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sp>
        <p:nvSpPr>
          <p:cNvPr id="244" name="Google Shape;244;p22"/>
          <p:cNvSpPr txBox="1"/>
          <p:nvPr/>
        </p:nvSpPr>
        <p:spPr>
          <a:xfrm>
            <a:off x="533400" y="457200"/>
            <a:ext cx="1447800" cy="914400"/>
          </a:xfrm>
          <a:prstGeom prst="rect">
            <a:avLst/>
          </a:prstGeom>
          <a:noFill/>
          <a:ln>
            <a:noFill/>
          </a:ln>
        </p:spPr>
        <p:txBody>
          <a:bodyPr anchorCtr="0" anchor="t" bIns="0" lIns="0" spcFirstLastPara="1" rIns="0" wrap="square" tIns="0">
            <a:noAutofit/>
          </a:bodyPr>
          <a:lstStyle/>
          <a:p>
            <a:pPr indent="0" lvl="0" marL="0" marR="0" rtl="0" algn="l">
              <a:lnSpc>
                <a:spcPct val="114000"/>
              </a:lnSpc>
              <a:spcBef>
                <a:spcPts val="0"/>
              </a:spcBef>
              <a:spcAft>
                <a:spcPts val="700"/>
              </a:spcAft>
              <a:buClr>
                <a:schemeClr val="dk1"/>
              </a:buClr>
              <a:buSzPts val="1100"/>
              <a:buFont typeface="Arial"/>
              <a:buNone/>
            </a:pPr>
            <a:r>
              <a:rPr b="0" i="0" lang="en-GB" sz="1300" u="none" cap="none" strike="noStrike">
                <a:solidFill>
                  <a:schemeClr val="dk1"/>
                </a:solidFill>
                <a:latin typeface="Roboto Light"/>
                <a:ea typeface="Roboto Light"/>
                <a:cs typeface="Roboto Light"/>
                <a:sym typeface="Roboto Light"/>
              </a:rPr>
              <a:t>Most businesses find they are limited by design.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