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510" r:id="rId5"/>
    <p:sldId id="51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2E428A-5454-40B6-BAE4-19D00CB2B08D}" v="226" dt="2022-03-20T01:58:54.4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2" autoAdjust="0"/>
    <p:restoredTop sz="94660"/>
  </p:normalViewPr>
  <p:slideViewPr>
    <p:cSldViewPr snapToGrid="0">
      <p:cViewPr varScale="1">
        <p:scale>
          <a:sx n="94" d="100"/>
          <a:sy n="94" d="100"/>
        </p:scale>
        <p:origin x="8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LW" userId="dc01e484-2d1d-4db3-afaa-21a23932f1b6" providerId="ADAL" clId="{999EC044-7A8D-413C-8A50-1371790D73FA}"/>
    <pc:docChg chg="custSel modSld">
      <pc:chgData name="DLW" userId="dc01e484-2d1d-4db3-afaa-21a23932f1b6" providerId="ADAL" clId="{999EC044-7A8D-413C-8A50-1371790D73FA}" dt="2022-03-20T02:30:54.281" v="2" actId="313"/>
      <pc:docMkLst>
        <pc:docMk/>
      </pc:docMkLst>
      <pc:sldChg chg="modSp mod">
        <pc:chgData name="DLW" userId="dc01e484-2d1d-4db3-afaa-21a23932f1b6" providerId="ADAL" clId="{999EC044-7A8D-413C-8A50-1371790D73FA}" dt="2022-03-20T02:30:54.281" v="2" actId="313"/>
        <pc:sldMkLst>
          <pc:docMk/>
          <pc:sldMk cId="2395380415" sldId="511"/>
        </pc:sldMkLst>
        <pc:spChg chg="mod">
          <ac:chgData name="DLW" userId="dc01e484-2d1d-4db3-afaa-21a23932f1b6" providerId="ADAL" clId="{999EC044-7A8D-413C-8A50-1371790D73FA}" dt="2022-03-20T02:30:54.281" v="2" actId="313"/>
          <ac:spMkLst>
            <pc:docMk/>
            <pc:sldMk cId="2395380415" sldId="511"/>
            <ac:spMk id="21" creationId="{73741BE6-186D-4346-BC27-19A680E7D19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4C58C-DF46-4EEF-A343-FEAD71DC0D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88DDF89A-3DF0-4764-82D0-067B513C5B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A23570BB-9A6F-4241-B271-0BE9C80E4B07}"/>
              </a:ext>
            </a:extLst>
          </p:cNvPr>
          <p:cNvSpPr>
            <a:spLocks noGrp="1"/>
          </p:cNvSpPr>
          <p:nvPr>
            <p:ph type="dt" sz="half" idx="10"/>
          </p:nvPr>
        </p:nvSpPr>
        <p:spPr/>
        <p:txBody>
          <a:bodyPr/>
          <a:lstStyle/>
          <a:p>
            <a:fld id="{24266650-6B4A-404E-9B1F-6349529CA8CD}" type="datetimeFigureOut">
              <a:rPr lang="en-AU" smtClean="0"/>
              <a:t>20/03/2022</a:t>
            </a:fld>
            <a:endParaRPr lang="en-AU"/>
          </a:p>
        </p:txBody>
      </p:sp>
      <p:sp>
        <p:nvSpPr>
          <p:cNvPr id="5" name="Footer Placeholder 4">
            <a:extLst>
              <a:ext uri="{FF2B5EF4-FFF2-40B4-BE49-F238E27FC236}">
                <a16:creationId xmlns:a16="http://schemas.microsoft.com/office/drawing/2014/main" id="{05BE1DA0-80C2-4BD7-9757-98AC62E3EBB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B96DA97-14F6-4A53-A162-5737F1F92696}"/>
              </a:ext>
            </a:extLst>
          </p:cNvPr>
          <p:cNvSpPr>
            <a:spLocks noGrp="1"/>
          </p:cNvSpPr>
          <p:nvPr>
            <p:ph type="sldNum" sz="quarter" idx="12"/>
          </p:nvPr>
        </p:nvSpPr>
        <p:spPr/>
        <p:txBody>
          <a:bodyPr/>
          <a:lstStyle/>
          <a:p>
            <a:fld id="{954CDA65-82A7-46DB-959D-9D4E28D3BBA3}" type="slidenum">
              <a:rPr lang="en-AU" smtClean="0"/>
              <a:t>‹#›</a:t>
            </a:fld>
            <a:endParaRPr lang="en-AU"/>
          </a:p>
        </p:txBody>
      </p:sp>
    </p:spTree>
    <p:extLst>
      <p:ext uri="{BB962C8B-B14F-4D97-AF65-F5344CB8AC3E}">
        <p14:creationId xmlns:p14="http://schemas.microsoft.com/office/powerpoint/2010/main" val="1216781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86C08-C7A2-401B-B5E7-0A5330853C2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5156A74-9D9D-4764-985B-5FA99F59CE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33E80E9-2515-49E5-AE66-25B36DA971DD}"/>
              </a:ext>
            </a:extLst>
          </p:cNvPr>
          <p:cNvSpPr>
            <a:spLocks noGrp="1"/>
          </p:cNvSpPr>
          <p:nvPr>
            <p:ph type="dt" sz="half" idx="10"/>
          </p:nvPr>
        </p:nvSpPr>
        <p:spPr/>
        <p:txBody>
          <a:bodyPr/>
          <a:lstStyle/>
          <a:p>
            <a:fld id="{24266650-6B4A-404E-9B1F-6349529CA8CD}" type="datetimeFigureOut">
              <a:rPr lang="en-AU" smtClean="0"/>
              <a:t>20/03/2022</a:t>
            </a:fld>
            <a:endParaRPr lang="en-AU"/>
          </a:p>
        </p:txBody>
      </p:sp>
      <p:sp>
        <p:nvSpPr>
          <p:cNvPr id="5" name="Footer Placeholder 4">
            <a:extLst>
              <a:ext uri="{FF2B5EF4-FFF2-40B4-BE49-F238E27FC236}">
                <a16:creationId xmlns:a16="http://schemas.microsoft.com/office/drawing/2014/main" id="{644152F4-ABD8-4914-AE8A-A7666583D6B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F61A866-2350-490F-ADCA-AC15D27F326B}"/>
              </a:ext>
            </a:extLst>
          </p:cNvPr>
          <p:cNvSpPr>
            <a:spLocks noGrp="1"/>
          </p:cNvSpPr>
          <p:nvPr>
            <p:ph type="sldNum" sz="quarter" idx="12"/>
          </p:nvPr>
        </p:nvSpPr>
        <p:spPr/>
        <p:txBody>
          <a:bodyPr/>
          <a:lstStyle/>
          <a:p>
            <a:fld id="{954CDA65-82A7-46DB-959D-9D4E28D3BBA3}" type="slidenum">
              <a:rPr lang="en-AU" smtClean="0"/>
              <a:t>‹#›</a:t>
            </a:fld>
            <a:endParaRPr lang="en-AU"/>
          </a:p>
        </p:txBody>
      </p:sp>
    </p:spTree>
    <p:extLst>
      <p:ext uri="{BB962C8B-B14F-4D97-AF65-F5344CB8AC3E}">
        <p14:creationId xmlns:p14="http://schemas.microsoft.com/office/powerpoint/2010/main" val="1395340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27F681-EE76-43F8-A399-9206B40C673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6C4E466-B5E4-46D0-B22A-BA261C72E8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5D2AFB0-C4CF-4D0E-A384-875D45B8FA9B}"/>
              </a:ext>
            </a:extLst>
          </p:cNvPr>
          <p:cNvSpPr>
            <a:spLocks noGrp="1"/>
          </p:cNvSpPr>
          <p:nvPr>
            <p:ph type="dt" sz="half" idx="10"/>
          </p:nvPr>
        </p:nvSpPr>
        <p:spPr/>
        <p:txBody>
          <a:bodyPr/>
          <a:lstStyle/>
          <a:p>
            <a:fld id="{24266650-6B4A-404E-9B1F-6349529CA8CD}" type="datetimeFigureOut">
              <a:rPr lang="en-AU" smtClean="0"/>
              <a:t>20/03/2022</a:t>
            </a:fld>
            <a:endParaRPr lang="en-AU"/>
          </a:p>
        </p:txBody>
      </p:sp>
      <p:sp>
        <p:nvSpPr>
          <p:cNvPr id="5" name="Footer Placeholder 4">
            <a:extLst>
              <a:ext uri="{FF2B5EF4-FFF2-40B4-BE49-F238E27FC236}">
                <a16:creationId xmlns:a16="http://schemas.microsoft.com/office/drawing/2014/main" id="{CC6350C1-2032-4F57-B083-7470FA9AA42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9914385-DCAF-4552-B88A-9140A1BBD3C1}"/>
              </a:ext>
            </a:extLst>
          </p:cNvPr>
          <p:cNvSpPr>
            <a:spLocks noGrp="1"/>
          </p:cNvSpPr>
          <p:nvPr>
            <p:ph type="sldNum" sz="quarter" idx="12"/>
          </p:nvPr>
        </p:nvSpPr>
        <p:spPr/>
        <p:txBody>
          <a:bodyPr/>
          <a:lstStyle/>
          <a:p>
            <a:fld id="{954CDA65-82A7-46DB-959D-9D4E28D3BBA3}" type="slidenum">
              <a:rPr lang="en-AU" smtClean="0"/>
              <a:t>‹#›</a:t>
            </a:fld>
            <a:endParaRPr lang="en-AU"/>
          </a:p>
        </p:txBody>
      </p:sp>
    </p:spTree>
    <p:extLst>
      <p:ext uri="{BB962C8B-B14F-4D97-AF65-F5344CB8AC3E}">
        <p14:creationId xmlns:p14="http://schemas.microsoft.com/office/powerpoint/2010/main" val="2479324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AC6AD-D75E-4D66-9834-7E12879C6DC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89C19FC-8DE5-4755-B4DD-150E63EC5D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F8E432C-93A1-4F8D-8506-3013A68C102E}"/>
              </a:ext>
            </a:extLst>
          </p:cNvPr>
          <p:cNvSpPr>
            <a:spLocks noGrp="1"/>
          </p:cNvSpPr>
          <p:nvPr>
            <p:ph type="dt" sz="half" idx="10"/>
          </p:nvPr>
        </p:nvSpPr>
        <p:spPr/>
        <p:txBody>
          <a:bodyPr/>
          <a:lstStyle/>
          <a:p>
            <a:fld id="{24266650-6B4A-404E-9B1F-6349529CA8CD}" type="datetimeFigureOut">
              <a:rPr lang="en-AU" smtClean="0"/>
              <a:t>20/03/2022</a:t>
            </a:fld>
            <a:endParaRPr lang="en-AU"/>
          </a:p>
        </p:txBody>
      </p:sp>
      <p:sp>
        <p:nvSpPr>
          <p:cNvPr id="5" name="Footer Placeholder 4">
            <a:extLst>
              <a:ext uri="{FF2B5EF4-FFF2-40B4-BE49-F238E27FC236}">
                <a16:creationId xmlns:a16="http://schemas.microsoft.com/office/drawing/2014/main" id="{4B21BEF0-0BC6-406F-AF89-6721EAF8025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1C2279D-CAC6-41B5-A0C9-ED8AEE3EA0B1}"/>
              </a:ext>
            </a:extLst>
          </p:cNvPr>
          <p:cNvSpPr>
            <a:spLocks noGrp="1"/>
          </p:cNvSpPr>
          <p:nvPr>
            <p:ph type="sldNum" sz="quarter" idx="12"/>
          </p:nvPr>
        </p:nvSpPr>
        <p:spPr/>
        <p:txBody>
          <a:bodyPr/>
          <a:lstStyle/>
          <a:p>
            <a:fld id="{954CDA65-82A7-46DB-959D-9D4E28D3BBA3}" type="slidenum">
              <a:rPr lang="en-AU" smtClean="0"/>
              <a:t>‹#›</a:t>
            </a:fld>
            <a:endParaRPr lang="en-AU"/>
          </a:p>
        </p:txBody>
      </p:sp>
    </p:spTree>
    <p:extLst>
      <p:ext uri="{BB962C8B-B14F-4D97-AF65-F5344CB8AC3E}">
        <p14:creationId xmlns:p14="http://schemas.microsoft.com/office/powerpoint/2010/main" val="1980602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0751C-6AD5-46BE-B134-72CB8C46EA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3B6C2AE1-1B0E-4553-9EDB-FAA24BD23D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95F909-E5E4-4753-8EC3-AD3ABF4870FC}"/>
              </a:ext>
            </a:extLst>
          </p:cNvPr>
          <p:cNvSpPr>
            <a:spLocks noGrp="1"/>
          </p:cNvSpPr>
          <p:nvPr>
            <p:ph type="dt" sz="half" idx="10"/>
          </p:nvPr>
        </p:nvSpPr>
        <p:spPr/>
        <p:txBody>
          <a:bodyPr/>
          <a:lstStyle/>
          <a:p>
            <a:fld id="{24266650-6B4A-404E-9B1F-6349529CA8CD}" type="datetimeFigureOut">
              <a:rPr lang="en-AU" smtClean="0"/>
              <a:t>20/03/2022</a:t>
            </a:fld>
            <a:endParaRPr lang="en-AU"/>
          </a:p>
        </p:txBody>
      </p:sp>
      <p:sp>
        <p:nvSpPr>
          <p:cNvPr id="5" name="Footer Placeholder 4">
            <a:extLst>
              <a:ext uri="{FF2B5EF4-FFF2-40B4-BE49-F238E27FC236}">
                <a16:creationId xmlns:a16="http://schemas.microsoft.com/office/drawing/2014/main" id="{5318F40B-2C67-4363-BD46-B57F2382FAC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379457A-F1E5-4FA2-9B27-6B22892E5B78}"/>
              </a:ext>
            </a:extLst>
          </p:cNvPr>
          <p:cNvSpPr>
            <a:spLocks noGrp="1"/>
          </p:cNvSpPr>
          <p:nvPr>
            <p:ph type="sldNum" sz="quarter" idx="12"/>
          </p:nvPr>
        </p:nvSpPr>
        <p:spPr/>
        <p:txBody>
          <a:bodyPr/>
          <a:lstStyle/>
          <a:p>
            <a:fld id="{954CDA65-82A7-46DB-959D-9D4E28D3BBA3}" type="slidenum">
              <a:rPr lang="en-AU" smtClean="0"/>
              <a:t>‹#›</a:t>
            </a:fld>
            <a:endParaRPr lang="en-AU"/>
          </a:p>
        </p:txBody>
      </p:sp>
    </p:spTree>
    <p:extLst>
      <p:ext uri="{BB962C8B-B14F-4D97-AF65-F5344CB8AC3E}">
        <p14:creationId xmlns:p14="http://schemas.microsoft.com/office/powerpoint/2010/main" val="2673384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D5065-500A-47CD-87B8-6FFD25CD907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1DA2075-6E14-407B-9B77-FAF514ED12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82265A3-3411-448B-A53B-EEFE4E9381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C9C98EC4-B0D2-4C52-A3E1-CFD390DFF065}"/>
              </a:ext>
            </a:extLst>
          </p:cNvPr>
          <p:cNvSpPr>
            <a:spLocks noGrp="1"/>
          </p:cNvSpPr>
          <p:nvPr>
            <p:ph type="dt" sz="half" idx="10"/>
          </p:nvPr>
        </p:nvSpPr>
        <p:spPr/>
        <p:txBody>
          <a:bodyPr/>
          <a:lstStyle/>
          <a:p>
            <a:fld id="{24266650-6B4A-404E-9B1F-6349529CA8CD}" type="datetimeFigureOut">
              <a:rPr lang="en-AU" smtClean="0"/>
              <a:t>20/03/2022</a:t>
            </a:fld>
            <a:endParaRPr lang="en-AU"/>
          </a:p>
        </p:txBody>
      </p:sp>
      <p:sp>
        <p:nvSpPr>
          <p:cNvPr id="6" name="Footer Placeholder 5">
            <a:extLst>
              <a:ext uri="{FF2B5EF4-FFF2-40B4-BE49-F238E27FC236}">
                <a16:creationId xmlns:a16="http://schemas.microsoft.com/office/drawing/2014/main" id="{0B0272E4-0E06-4C11-8765-A9C67F7990E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6F56A54-B83D-448A-AD01-6FDB676B9418}"/>
              </a:ext>
            </a:extLst>
          </p:cNvPr>
          <p:cNvSpPr>
            <a:spLocks noGrp="1"/>
          </p:cNvSpPr>
          <p:nvPr>
            <p:ph type="sldNum" sz="quarter" idx="12"/>
          </p:nvPr>
        </p:nvSpPr>
        <p:spPr/>
        <p:txBody>
          <a:bodyPr/>
          <a:lstStyle/>
          <a:p>
            <a:fld id="{954CDA65-82A7-46DB-959D-9D4E28D3BBA3}" type="slidenum">
              <a:rPr lang="en-AU" smtClean="0"/>
              <a:t>‹#›</a:t>
            </a:fld>
            <a:endParaRPr lang="en-AU"/>
          </a:p>
        </p:txBody>
      </p:sp>
    </p:spTree>
    <p:extLst>
      <p:ext uri="{BB962C8B-B14F-4D97-AF65-F5344CB8AC3E}">
        <p14:creationId xmlns:p14="http://schemas.microsoft.com/office/powerpoint/2010/main" val="2120771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D6EE8-7A85-4CE6-A8EC-C89ACC175DA3}"/>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314D179-6DDF-48C5-B08F-4613FA6D9C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4E85A3-80BB-497D-B219-C1242F009F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1408BA7-2D14-4B69-93BC-B2F1DB38B9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AFE0A8-6B58-499F-8C3C-F6F7CC9FD1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FB70D99A-2BAA-49C7-B766-D05EBFEAE33C}"/>
              </a:ext>
            </a:extLst>
          </p:cNvPr>
          <p:cNvSpPr>
            <a:spLocks noGrp="1"/>
          </p:cNvSpPr>
          <p:nvPr>
            <p:ph type="dt" sz="half" idx="10"/>
          </p:nvPr>
        </p:nvSpPr>
        <p:spPr/>
        <p:txBody>
          <a:bodyPr/>
          <a:lstStyle/>
          <a:p>
            <a:fld id="{24266650-6B4A-404E-9B1F-6349529CA8CD}" type="datetimeFigureOut">
              <a:rPr lang="en-AU" smtClean="0"/>
              <a:t>20/03/2022</a:t>
            </a:fld>
            <a:endParaRPr lang="en-AU"/>
          </a:p>
        </p:txBody>
      </p:sp>
      <p:sp>
        <p:nvSpPr>
          <p:cNvPr id="8" name="Footer Placeholder 7">
            <a:extLst>
              <a:ext uri="{FF2B5EF4-FFF2-40B4-BE49-F238E27FC236}">
                <a16:creationId xmlns:a16="http://schemas.microsoft.com/office/drawing/2014/main" id="{7805EFFD-3C28-4401-A5A4-E9641A831341}"/>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2DC2376E-534B-4A67-8FAF-DF8085758F6E}"/>
              </a:ext>
            </a:extLst>
          </p:cNvPr>
          <p:cNvSpPr>
            <a:spLocks noGrp="1"/>
          </p:cNvSpPr>
          <p:nvPr>
            <p:ph type="sldNum" sz="quarter" idx="12"/>
          </p:nvPr>
        </p:nvSpPr>
        <p:spPr/>
        <p:txBody>
          <a:bodyPr/>
          <a:lstStyle/>
          <a:p>
            <a:fld id="{954CDA65-82A7-46DB-959D-9D4E28D3BBA3}" type="slidenum">
              <a:rPr lang="en-AU" smtClean="0"/>
              <a:t>‹#›</a:t>
            </a:fld>
            <a:endParaRPr lang="en-AU"/>
          </a:p>
        </p:txBody>
      </p:sp>
    </p:spTree>
    <p:extLst>
      <p:ext uri="{BB962C8B-B14F-4D97-AF65-F5344CB8AC3E}">
        <p14:creationId xmlns:p14="http://schemas.microsoft.com/office/powerpoint/2010/main" val="989516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045CC-ED70-4DA4-962A-B4E9AA87AAC0}"/>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99603DB-021A-4BB2-85B4-467F4BAE3780}"/>
              </a:ext>
            </a:extLst>
          </p:cNvPr>
          <p:cNvSpPr>
            <a:spLocks noGrp="1"/>
          </p:cNvSpPr>
          <p:nvPr>
            <p:ph type="dt" sz="half" idx="10"/>
          </p:nvPr>
        </p:nvSpPr>
        <p:spPr/>
        <p:txBody>
          <a:bodyPr/>
          <a:lstStyle/>
          <a:p>
            <a:fld id="{24266650-6B4A-404E-9B1F-6349529CA8CD}" type="datetimeFigureOut">
              <a:rPr lang="en-AU" smtClean="0"/>
              <a:t>20/03/2022</a:t>
            </a:fld>
            <a:endParaRPr lang="en-AU"/>
          </a:p>
        </p:txBody>
      </p:sp>
      <p:sp>
        <p:nvSpPr>
          <p:cNvPr id="4" name="Footer Placeholder 3">
            <a:extLst>
              <a:ext uri="{FF2B5EF4-FFF2-40B4-BE49-F238E27FC236}">
                <a16:creationId xmlns:a16="http://schemas.microsoft.com/office/drawing/2014/main" id="{64EF0534-8385-4F53-8EA6-C7EB45D36F79}"/>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BCD1513-F517-4E4B-9C47-FDBCA92CC74C}"/>
              </a:ext>
            </a:extLst>
          </p:cNvPr>
          <p:cNvSpPr>
            <a:spLocks noGrp="1"/>
          </p:cNvSpPr>
          <p:nvPr>
            <p:ph type="sldNum" sz="quarter" idx="12"/>
          </p:nvPr>
        </p:nvSpPr>
        <p:spPr/>
        <p:txBody>
          <a:bodyPr/>
          <a:lstStyle/>
          <a:p>
            <a:fld id="{954CDA65-82A7-46DB-959D-9D4E28D3BBA3}" type="slidenum">
              <a:rPr lang="en-AU" smtClean="0"/>
              <a:t>‹#›</a:t>
            </a:fld>
            <a:endParaRPr lang="en-AU"/>
          </a:p>
        </p:txBody>
      </p:sp>
    </p:spTree>
    <p:extLst>
      <p:ext uri="{BB962C8B-B14F-4D97-AF65-F5344CB8AC3E}">
        <p14:creationId xmlns:p14="http://schemas.microsoft.com/office/powerpoint/2010/main" val="1993548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416796-4DE0-4B9A-9694-4BF480970A68}"/>
              </a:ext>
            </a:extLst>
          </p:cNvPr>
          <p:cNvSpPr>
            <a:spLocks noGrp="1"/>
          </p:cNvSpPr>
          <p:nvPr>
            <p:ph type="dt" sz="half" idx="10"/>
          </p:nvPr>
        </p:nvSpPr>
        <p:spPr/>
        <p:txBody>
          <a:bodyPr/>
          <a:lstStyle/>
          <a:p>
            <a:fld id="{24266650-6B4A-404E-9B1F-6349529CA8CD}" type="datetimeFigureOut">
              <a:rPr lang="en-AU" smtClean="0"/>
              <a:t>20/03/2022</a:t>
            </a:fld>
            <a:endParaRPr lang="en-AU"/>
          </a:p>
        </p:txBody>
      </p:sp>
      <p:sp>
        <p:nvSpPr>
          <p:cNvPr id="3" name="Footer Placeholder 2">
            <a:extLst>
              <a:ext uri="{FF2B5EF4-FFF2-40B4-BE49-F238E27FC236}">
                <a16:creationId xmlns:a16="http://schemas.microsoft.com/office/drawing/2014/main" id="{5CF981E0-88D3-4236-B629-DD6E88CF3C6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84C12A9B-65A8-4B55-AD77-9F277DB1EDF8}"/>
              </a:ext>
            </a:extLst>
          </p:cNvPr>
          <p:cNvSpPr>
            <a:spLocks noGrp="1"/>
          </p:cNvSpPr>
          <p:nvPr>
            <p:ph type="sldNum" sz="quarter" idx="12"/>
          </p:nvPr>
        </p:nvSpPr>
        <p:spPr/>
        <p:txBody>
          <a:bodyPr/>
          <a:lstStyle/>
          <a:p>
            <a:fld id="{954CDA65-82A7-46DB-959D-9D4E28D3BBA3}" type="slidenum">
              <a:rPr lang="en-AU" smtClean="0"/>
              <a:t>‹#›</a:t>
            </a:fld>
            <a:endParaRPr lang="en-AU"/>
          </a:p>
        </p:txBody>
      </p:sp>
    </p:spTree>
    <p:extLst>
      <p:ext uri="{BB962C8B-B14F-4D97-AF65-F5344CB8AC3E}">
        <p14:creationId xmlns:p14="http://schemas.microsoft.com/office/powerpoint/2010/main" val="1716281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B6B0C-AE2F-4A5D-8832-CF747B69A6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6C728F9-1A6C-4459-A8D8-436F88CA58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893E551-46B7-440C-900A-0BDA2F674D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019648-2283-4BDD-8D1B-762C5E759768}"/>
              </a:ext>
            </a:extLst>
          </p:cNvPr>
          <p:cNvSpPr>
            <a:spLocks noGrp="1"/>
          </p:cNvSpPr>
          <p:nvPr>
            <p:ph type="dt" sz="half" idx="10"/>
          </p:nvPr>
        </p:nvSpPr>
        <p:spPr/>
        <p:txBody>
          <a:bodyPr/>
          <a:lstStyle/>
          <a:p>
            <a:fld id="{24266650-6B4A-404E-9B1F-6349529CA8CD}" type="datetimeFigureOut">
              <a:rPr lang="en-AU" smtClean="0"/>
              <a:t>20/03/2022</a:t>
            </a:fld>
            <a:endParaRPr lang="en-AU"/>
          </a:p>
        </p:txBody>
      </p:sp>
      <p:sp>
        <p:nvSpPr>
          <p:cNvPr id="6" name="Footer Placeholder 5">
            <a:extLst>
              <a:ext uri="{FF2B5EF4-FFF2-40B4-BE49-F238E27FC236}">
                <a16:creationId xmlns:a16="http://schemas.microsoft.com/office/drawing/2014/main" id="{C37CDB25-CD13-4652-97D2-D08D303ACE9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F3DD978-F606-4D01-B48E-6F053494585B}"/>
              </a:ext>
            </a:extLst>
          </p:cNvPr>
          <p:cNvSpPr>
            <a:spLocks noGrp="1"/>
          </p:cNvSpPr>
          <p:nvPr>
            <p:ph type="sldNum" sz="quarter" idx="12"/>
          </p:nvPr>
        </p:nvSpPr>
        <p:spPr/>
        <p:txBody>
          <a:bodyPr/>
          <a:lstStyle/>
          <a:p>
            <a:fld id="{954CDA65-82A7-46DB-959D-9D4E28D3BBA3}" type="slidenum">
              <a:rPr lang="en-AU" smtClean="0"/>
              <a:t>‹#›</a:t>
            </a:fld>
            <a:endParaRPr lang="en-AU"/>
          </a:p>
        </p:txBody>
      </p:sp>
    </p:spTree>
    <p:extLst>
      <p:ext uri="{BB962C8B-B14F-4D97-AF65-F5344CB8AC3E}">
        <p14:creationId xmlns:p14="http://schemas.microsoft.com/office/powerpoint/2010/main" val="4078834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48425-9342-4F15-B073-832AA895DE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75C6578-6136-499D-8314-522D7FE29E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75686A09-8675-470F-92E3-EE2CB1BDD1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0AE121-B079-4EBA-8A7A-5710316C879B}"/>
              </a:ext>
            </a:extLst>
          </p:cNvPr>
          <p:cNvSpPr>
            <a:spLocks noGrp="1"/>
          </p:cNvSpPr>
          <p:nvPr>
            <p:ph type="dt" sz="half" idx="10"/>
          </p:nvPr>
        </p:nvSpPr>
        <p:spPr/>
        <p:txBody>
          <a:bodyPr/>
          <a:lstStyle/>
          <a:p>
            <a:fld id="{24266650-6B4A-404E-9B1F-6349529CA8CD}" type="datetimeFigureOut">
              <a:rPr lang="en-AU" smtClean="0"/>
              <a:t>20/03/2022</a:t>
            </a:fld>
            <a:endParaRPr lang="en-AU"/>
          </a:p>
        </p:txBody>
      </p:sp>
      <p:sp>
        <p:nvSpPr>
          <p:cNvPr id="6" name="Footer Placeholder 5">
            <a:extLst>
              <a:ext uri="{FF2B5EF4-FFF2-40B4-BE49-F238E27FC236}">
                <a16:creationId xmlns:a16="http://schemas.microsoft.com/office/drawing/2014/main" id="{F14C9A6B-AE07-4A69-B9B6-3CA85C5F2EA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A06FF92-ECA2-4D4A-B0FC-2DF1E47A53CC}"/>
              </a:ext>
            </a:extLst>
          </p:cNvPr>
          <p:cNvSpPr>
            <a:spLocks noGrp="1"/>
          </p:cNvSpPr>
          <p:nvPr>
            <p:ph type="sldNum" sz="quarter" idx="12"/>
          </p:nvPr>
        </p:nvSpPr>
        <p:spPr/>
        <p:txBody>
          <a:bodyPr/>
          <a:lstStyle/>
          <a:p>
            <a:fld id="{954CDA65-82A7-46DB-959D-9D4E28D3BBA3}" type="slidenum">
              <a:rPr lang="en-AU" smtClean="0"/>
              <a:t>‹#›</a:t>
            </a:fld>
            <a:endParaRPr lang="en-AU"/>
          </a:p>
        </p:txBody>
      </p:sp>
    </p:spTree>
    <p:extLst>
      <p:ext uri="{BB962C8B-B14F-4D97-AF65-F5344CB8AC3E}">
        <p14:creationId xmlns:p14="http://schemas.microsoft.com/office/powerpoint/2010/main" val="4263912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B2F127-D5A3-4D8E-A15F-848E4F9B44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DFF5F88-2527-4D8C-B5F0-87BE86CE14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6FE0B42-0412-459D-96DF-5E423F61E6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266650-6B4A-404E-9B1F-6349529CA8CD}" type="datetimeFigureOut">
              <a:rPr lang="en-AU" smtClean="0"/>
              <a:t>20/03/2022</a:t>
            </a:fld>
            <a:endParaRPr lang="en-AU"/>
          </a:p>
        </p:txBody>
      </p:sp>
      <p:sp>
        <p:nvSpPr>
          <p:cNvPr id="5" name="Footer Placeholder 4">
            <a:extLst>
              <a:ext uri="{FF2B5EF4-FFF2-40B4-BE49-F238E27FC236}">
                <a16:creationId xmlns:a16="http://schemas.microsoft.com/office/drawing/2014/main" id="{34BDC277-DF35-446A-96A1-C89D10E81E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196ADB04-6E6A-4EB4-ABEB-9BB1DE94EB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4CDA65-82A7-46DB-959D-9D4E28D3BBA3}" type="slidenum">
              <a:rPr lang="en-AU" smtClean="0"/>
              <a:t>‹#›</a:t>
            </a:fld>
            <a:endParaRPr lang="en-AU"/>
          </a:p>
        </p:txBody>
      </p:sp>
    </p:spTree>
    <p:extLst>
      <p:ext uri="{BB962C8B-B14F-4D97-AF65-F5344CB8AC3E}">
        <p14:creationId xmlns:p14="http://schemas.microsoft.com/office/powerpoint/2010/main" val="3338128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internationaljournalofwellbeing.org/index.php/ijow/article/view/538/593"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www.researchgate.net/publication/348527203_Wellbeing_Literacy_A_Capability_Model_for_Wellbeing_Science_and_Practice" TargetMode="External"/><Relationship Id="rId4" Type="http://schemas.openxmlformats.org/officeDocument/2006/relationships/hyperlink" Target="https://www.thecoast.com.au/wp-content/uploads/2019/04/Beneficial-Action-Toumbourou-2016.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09D16A4-6FFF-4CD0-B896-EC0AE7848C99}"/>
              </a:ext>
            </a:extLst>
          </p:cNvPr>
          <p:cNvSpPr txBox="1"/>
          <p:nvPr/>
        </p:nvSpPr>
        <p:spPr>
          <a:xfrm>
            <a:off x="4172141" y="1804284"/>
            <a:ext cx="1614586" cy="3631763"/>
          </a:xfrm>
          <a:prstGeom prst="rect">
            <a:avLst/>
          </a:prstGeom>
          <a:noFill/>
        </p:spPr>
        <p:txBody>
          <a:bodyPr wrap="square">
            <a:spAutoFit/>
          </a:bodyPr>
          <a:lstStyle/>
          <a:p>
            <a:pPr algn="ctr"/>
            <a:r>
              <a:rPr lang="en-AU" b="1" dirty="0">
                <a:solidFill>
                  <a:srgbClr val="A8E4A0"/>
                </a:solidFill>
                <a:latin typeface="Century Gothic" panose="020B0502020202020204" pitchFamily="34" charset="0"/>
                <a:ea typeface="Calibri" panose="020F0502020204030204" pitchFamily="34" charset="0"/>
                <a:cs typeface="Arial" panose="020B0604020202020204" pitchFamily="34" charset="0"/>
              </a:rPr>
              <a:t>Our </a:t>
            </a:r>
          </a:p>
          <a:p>
            <a:pPr algn="ctr"/>
            <a:r>
              <a:rPr lang="en-AU" b="1" dirty="0">
                <a:solidFill>
                  <a:srgbClr val="A8E4A0"/>
                </a:solidFill>
                <a:latin typeface="Century Gothic" panose="020B0502020202020204" pitchFamily="34" charset="0"/>
                <a:ea typeface="Calibri" panose="020F0502020204030204" pitchFamily="34" charset="0"/>
                <a:cs typeface="Arial" panose="020B0604020202020204" pitchFamily="34" charset="0"/>
              </a:rPr>
              <a:t>Actions</a:t>
            </a:r>
          </a:p>
          <a:p>
            <a:pPr algn="ctr"/>
            <a:r>
              <a:rPr lang="en-AU" sz="3200" b="1" dirty="0">
                <a:solidFill>
                  <a:srgbClr val="00B0F0"/>
                </a:solidFill>
                <a:latin typeface="Century Gothic" panose="020B0502020202020204" pitchFamily="34" charset="0"/>
                <a:ea typeface="Calibri" panose="020F0502020204030204" pitchFamily="34" charset="0"/>
                <a:cs typeface="Arial" panose="020B0604020202020204" pitchFamily="34" charset="0"/>
              </a:rPr>
              <a:t>+</a:t>
            </a:r>
          </a:p>
          <a:p>
            <a:pPr algn="ctr"/>
            <a:r>
              <a:rPr lang="en-AU" sz="1800" b="1" dirty="0">
                <a:solidFill>
                  <a:srgbClr val="A8E4A0"/>
                </a:solidFill>
                <a:effectLst/>
                <a:latin typeface="Century Gothic" panose="020B0502020202020204" pitchFamily="34" charset="0"/>
                <a:ea typeface="Calibri" panose="020F0502020204030204" pitchFamily="34" charset="0"/>
                <a:cs typeface="Arial" panose="020B0604020202020204" pitchFamily="34" charset="0"/>
              </a:rPr>
              <a:t>Focused </a:t>
            </a:r>
          </a:p>
          <a:p>
            <a:pPr algn="ctr"/>
            <a:r>
              <a:rPr lang="en-AU" b="1" dirty="0">
                <a:solidFill>
                  <a:srgbClr val="A8E4A0"/>
                </a:solidFill>
                <a:latin typeface="Century Gothic" panose="020B0502020202020204" pitchFamily="34" charset="0"/>
                <a:ea typeface="Calibri" panose="020F0502020204030204" pitchFamily="34" charset="0"/>
                <a:cs typeface="Arial" panose="020B0604020202020204" pitchFamily="34" charset="0"/>
              </a:rPr>
              <a:t>Attention</a:t>
            </a:r>
          </a:p>
          <a:p>
            <a:pPr algn="ctr"/>
            <a:r>
              <a:rPr lang="en-AU" sz="3200" b="1" dirty="0">
                <a:solidFill>
                  <a:srgbClr val="00B0F0"/>
                </a:solidFill>
                <a:latin typeface="Century Gothic" panose="020B0502020202020204" pitchFamily="34" charset="0"/>
                <a:ea typeface="Calibri" panose="020F0502020204030204" pitchFamily="34" charset="0"/>
                <a:cs typeface="Arial" panose="020B0604020202020204" pitchFamily="34" charset="0"/>
              </a:rPr>
              <a:t>=</a:t>
            </a:r>
            <a:endParaRPr lang="en-AU" sz="2800" b="1" dirty="0">
              <a:solidFill>
                <a:srgbClr val="00B0F0"/>
              </a:solidFill>
              <a:latin typeface="Century Gothic" panose="020B0502020202020204" pitchFamily="34" charset="0"/>
              <a:ea typeface="Calibri" panose="020F0502020204030204" pitchFamily="34" charset="0"/>
              <a:cs typeface="Arial" panose="020B0604020202020204" pitchFamily="34" charset="0"/>
            </a:endParaRPr>
          </a:p>
          <a:p>
            <a:pPr algn="ctr"/>
            <a:endParaRPr lang="en-AU" sz="2800" b="1" dirty="0">
              <a:solidFill>
                <a:srgbClr val="00B0F0"/>
              </a:solidFill>
              <a:latin typeface="Century Gothic" panose="020B0502020202020204" pitchFamily="34" charset="0"/>
              <a:ea typeface="Calibri" panose="020F0502020204030204" pitchFamily="34" charset="0"/>
              <a:cs typeface="Arial" panose="020B0604020202020204" pitchFamily="34" charset="0"/>
            </a:endParaRPr>
          </a:p>
          <a:p>
            <a:pPr algn="ctr"/>
            <a:endParaRPr lang="en-AU" sz="2800" b="1" dirty="0">
              <a:solidFill>
                <a:srgbClr val="A8E4A0"/>
              </a:solidFill>
              <a:latin typeface="Century Gothic" panose="020B0502020202020204" pitchFamily="34" charset="0"/>
              <a:ea typeface="Calibri" panose="020F0502020204030204" pitchFamily="34" charset="0"/>
              <a:cs typeface="Arial" panose="020B0604020202020204" pitchFamily="34" charset="0"/>
            </a:endParaRPr>
          </a:p>
          <a:p>
            <a:pPr algn="ctr"/>
            <a:endParaRPr lang="en-AU" sz="1400" b="1" dirty="0">
              <a:solidFill>
                <a:srgbClr val="A8E4A0"/>
              </a:solidFill>
              <a:latin typeface="Century Gothic" panose="020B0502020202020204" pitchFamily="34" charset="0"/>
              <a:ea typeface="Calibri" panose="020F0502020204030204" pitchFamily="34" charset="0"/>
              <a:cs typeface="Arial" panose="020B0604020202020204" pitchFamily="34" charset="0"/>
            </a:endParaRPr>
          </a:p>
          <a:p>
            <a:pPr algn="ctr"/>
            <a:r>
              <a:rPr lang="en-AU" sz="2400" b="1" dirty="0">
                <a:solidFill>
                  <a:srgbClr val="A8E4A0"/>
                </a:solidFill>
                <a:latin typeface="Century Gothic" panose="020B0502020202020204" pitchFamily="34" charset="0"/>
                <a:ea typeface="Calibri" panose="020F0502020204030204" pitchFamily="34" charset="0"/>
                <a:cs typeface="Arial" panose="020B0604020202020204" pitchFamily="34" charset="0"/>
              </a:rPr>
              <a:t>Doing</a:t>
            </a:r>
          </a:p>
        </p:txBody>
      </p:sp>
      <p:sp>
        <p:nvSpPr>
          <p:cNvPr id="9" name="TextBox 8">
            <a:extLst>
              <a:ext uri="{FF2B5EF4-FFF2-40B4-BE49-F238E27FC236}">
                <a16:creationId xmlns:a16="http://schemas.microsoft.com/office/drawing/2014/main" id="{0EC65E23-9A6A-45C8-9E29-977684B64134}"/>
              </a:ext>
            </a:extLst>
          </p:cNvPr>
          <p:cNvSpPr txBox="1"/>
          <p:nvPr/>
        </p:nvSpPr>
        <p:spPr>
          <a:xfrm>
            <a:off x="2688467" y="1804284"/>
            <a:ext cx="1439989" cy="3631763"/>
          </a:xfrm>
          <a:prstGeom prst="rect">
            <a:avLst/>
          </a:prstGeom>
          <a:noFill/>
        </p:spPr>
        <p:txBody>
          <a:bodyPr wrap="square">
            <a:spAutoFit/>
          </a:bodyPr>
          <a:lstStyle/>
          <a:p>
            <a:pPr algn="ctr"/>
            <a:r>
              <a:rPr lang="en-AU" b="1" dirty="0">
                <a:solidFill>
                  <a:srgbClr val="FC6C85"/>
                </a:solidFill>
                <a:latin typeface="Century Gothic" panose="020B0502020202020204" pitchFamily="34" charset="0"/>
                <a:ea typeface="Calibri" panose="020F0502020204030204" pitchFamily="34" charset="0"/>
                <a:cs typeface="Arial" panose="020B0604020202020204" pitchFamily="34" charset="0"/>
              </a:rPr>
              <a:t>Our </a:t>
            </a:r>
          </a:p>
          <a:p>
            <a:pPr algn="ctr"/>
            <a:r>
              <a:rPr lang="en-AU" b="1" dirty="0">
                <a:solidFill>
                  <a:srgbClr val="FC6C85"/>
                </a:solidFill>
                <a:latin typeface="Century Gothic" panose="020B0502020202020204" pitchFamily="34" charset="0"/>
                <a:ea typeface="Calibri" panose="020F0502020204030204" pitchFamily="34" charset="0"/>
                <a:cs typeface="Arial" panose="020B0604020202020204" pitchFamily="34" charset="0"/>
              </a:rPr>
              <a:t>Thoughts </a:t>
            </a:r>
          </a:p>
          <a:p>
            <a:pPr algn="ctr"/>
            <a:r>
              <a:rPr lang="en-AU" sz="3200" b="1" dirty="0">
                <a:solidFill>
                  <a:srgbClr val="00B0F0"/>
                </a:solidFill>
                <a:latin typeface="Century Gothic" panose="020B0502020202020204" pitchFamily="34" charset="0"/>
                <a:ea typeface="Calibri" panose="020F0502020204030204" pitchFamily="34" charset="0"/>
                <a:cs typeface="Arial" panose="020B0604020202020204" pitchFamily="34" charset="0"/>
              </a:rPr>
              <a:t>+</a:t>
            </a:r>
          </a:p>
          <a:p>
            <a:pPr algn="ctr"/>
            <a:r>
              <a:rPr lang="en-AU" b="1" dirty="0">
                <a:solidFill>
                  <a:srgbClr val="FC6C85"/>
                </a:solidFill>
                <a:latin typeface="Century Gothic" panose="020B0502020202020204" pitchFamily="34" charset="0"/>
                <a:ea typeface="Calibri" panose="020F0502020204030204" pitchFamily="34" charset="0"/>
                <a:cs typeface="Arial" panose="020B0604020202020204" pitchFamily="34" charset="0"/>
              </a:rPr>
              <a:t>Awaken Caring </a:t>
            </a:r>
          </a:p>
          <a:p>
            <a:pPr algn="ctr"/>
            <a:r>
              <a:rPr lang="en-AU" sz="3200" b="1" dirty="0">
                <a:solidFill>
                  <a:srgbClr val="00B0F0"/>
                </a:solidFill>
                <a:effectLst/>
                <a:latin typeface="Century Gothic" panose="020B0502020202020204" pitchFamily="34" charset="0"/>
                <a:ea typeface="Calibri" panose="020F0502020204030204" pitchFamily="34" charset="0"/>
                <a:cs typeface="Arial" panose="020B0604020202020204" pitchFamily="34" charset="0"/>
              </a:rPr>
              <a:t>=</a:t>
            </a:r>
          </a:p>
          <a:p>
            <a:pPr algn="ctr"/>
            <a:endParaRPr lang="en-AU" sz="2800" b="1" dirty="0">
              <a:solidFill>
                <a:srgbClr val="FC6C85"/>
              </a:solidFill>
              <a:effectLst/>
              <a:latin typeface="Century Gothic" panose="020B0502020202020204" pitchFamily="34" charset="0"/>
              <a:ea typeface="Calibri" panose="020F0502020204030204" pitchFamily="34" charset="0"/>
              <a:cs typeface="Arial" panose="020B0604020202020204" pitchFamily="34" charset="0"/>
            </a:endParaRPr>
          </a:p>
          <a:p>
            <a:pPr algn="ctr"/>
            <a:endParaRPr lang="en-AU" sz="2800" b="1" dirty="0">
              <a:solidFill>
                <a:srgbClr val="FC6C85"/>
              </a:solidFill>
              <a:latin typeface="Century Gothic" panose="020B0502020202020204" pitchFamily="34" charset="0"/>
              <a:ea typeface="Calibri" panose="020F0502020204030204" pitchFamily="34" charset="0"/>
              <a:cs typeface="Arial" panose="020B0604020202020204" pitchFamily="34" charset="0"/>
            </a:endParaRPr>
          </a:p>
          <a:p>
            <a:pPr algn="ctr"/>
            <a:endParaRPr lang="en-AU" sz="1400" b="1" dirty="0">
              <a:solidFill>
                <a:srgbClr val="FC6C85"/>
              </a:solidFill>
              <a:latin typeface="Century Gothic" panose="020B0502020202020204" pitchFamily="34" charset="0"/>
              <a:ea typeface="Calibri" panose="020F0502020204030204" pitchFamily="34" charset="0"/>
              <a:cs typeface="Arial" panose="020B0604020202020204" pitchFamily="34" charset="0"/>
            </a:endParaRPr>
          </a:p>
          <a:p>
            <a:pPr algn="ctr"/>
            <a:r>
              <a:rPr lang="en-AU" sz="2400" b="1" dirty="0">
                <a:solidFill>
                  <a:srgbClr val="FC6C85"/>
                </a:solidFill>
                <a:effectLst/>
                <a:latin typeface="Century Gothic" panose="020B0502020202020204" pitchFamily="34" charset="0"/>
                <a:ea typeface="Calibri" panose="020F0502020204030204" pitchFamily="34" charset="0"/>
                <a:cs typeface="Arial" panose="020B0604020202020204" pitchFamily="34" charset="0"/>
              </a:rPr>
              <a:t>Being</a:t>
            </a:r>
          </a:p>
        </p:txBody>
      </p:sp>
      <p:sp>
        <p:nvSpPr>
          <p:cNvPr id="10" name="TextBox 9">
            <a:extLst>
              <a:ext uri="{FF2B5EF4-FFF2-40B4-BE49-F238E27FC236}">
                <a16:creationId xmlns:a16="http://schemas.microsoft.com/office/drawing/2014/main" id="{DACE0284-044B-4BFB-8943-8665FE4ED60B}"/>
              </a:ext>
            </a:extLst>
          </p:cNvPr>
          <p:cNvSpPr txBox="1"/>
          <p:nvPr/>
        </p:nvSpPr>
        <p:spPr>
          <a:xfrm>
            <a:off x="5830412" y="1824236"/>
            <a:ext cx="1736714" cy="3631763"/>
          </a:xfrm>
          <a:prstGeom prst="rect">
            <a:avLst/>
          </a:prstGeom>
          <a:noFill/>
        </p:spPr>
        <p:txBody>
          <a:bodyPr wrap="square">
            <a:spAutoFit/>
          </a:bodyPr>
          <a:lstStyle/>
          <a:p>
            <a:pPr algn="ctr"/>
            <a:r>
              <a:rPr lang="en-AU" sz="1800" b="1" dirty="0">
                <a:solidFill>
                  <a:srgbClr val="FFCF48"/>
                </a:solidFill>
                <a:effectLst/>
                <a:latin typeface="Century Gothic" panose="020B0502020202020204" pitchFamily="34" charset="0"/>
                <a:ea typeface="Calibri" panose="020F0502020204030204" pitchFamily="34" charset="0"/>
                <a:cs typeface="Arial" panose="020B0604020202020204" pitchFamily="34" charset="0"/>
              </a:rPr>
              <a:t>Our Language</a:t>
            </a:r>
          </a:p>
          <a:p>
            <a:pPr algn="ctr"/>
            <a:r>
              <a:rPr lang="en-AU" sz="3200" b="1" dirty="0">
                <a:solidFill>
                  <a:srgbClr val="00B0F0"/>
                </a:solidFill>
                <a:latin typeface="Century Gothic" panose="020B0502020202020204" pitchFamily="34" charset="0"/>
                <a:ea typeface="Calibri" panose="020F0502020204030204" pitchFamily="34" charset="0"/>
                <a:cs typeface="Arial" panose="020B0604020202020204" pitchFamily="34" charset="0"/>
              </a:rPr>
              <a:t>+</a:t>
            </a:r>
            <a:endParaRPr lang="en-AU" sz="3200" b="1" dirty="0">
              <a:solidFill>
                <a:srgbClr val="00B0F0"/>
              </a:solidFill>
              <a:effectLst/>
              <a:latin typeface="Century Gothic" panose="020B0502020202020204" pitchFamily="34" charset="0"/>
              <a:ea typeface="Calibri" panose="020F0502020204030204" pitchFamily="34" charset="0"/>
              <a:cs typeface="Arial" panose="020B0604020202020204" pitchFamily="34" charset="0"/>
            </a:endParaRPr>
          </a:p>
          <a:p>
            <a:pPr algn="ctr"/>
            <a:r>
              <a:rPr lang="en-AU" b="1" dirty="0">
                <a:solidFill>
                  <a:srgbClr val="FFCF48"/>
                </a:solidFill>
                <a:latin typeface="Century Gothic" panose="020B0502020202020204" pitchFamily="34" charset="0"/>
                <a:ea typeface="Calibri" panose="020F0502020204030204" pitchFamily="34" charset="0"/>
                <a:cs typeface="Arial" panose="020B0604020202020204" pitchFamily="34" charset="0"/>
              </a:rPr>
              <a:t>Open Awareness</a:t>
            </a:r>
          </a:p>
          <a:p>
            <a:pPr algn="ctr"/>
            <a:r>
              <a:rPr lang="en-AU" sz="3200" b="1" dirty="0">
                <a:solidFill>
                  <a:srgbClr val="00B0F0"/>
                </a:solidFill>
                <a:latin typeface="Century Gothic" panose="020B0502020202020204" pitchFamily="34" charset="0"/>
                <a:ea typeface="Calibri" panose="020F0502020204030204" pitchFamily="34" charset="0"/>
                <a:cs typeface="Arial" panose="020B0604020202020204" pitchFamily="34" charset="0"/>
              </a:rPr>
              <a:t>=</a:t>
            </a:r>
            <a:endParaRPr lang="en-AU" sz="800" b="1" dirty="0">
              <a:solidFill>
                <a:srgbClr val="00B0F0"/>
              </a:solidFill>
              <a:latin typeface="Century Gothic" panose="020B0502020202020204" pitchFamily="34" charset="0"/>
              <a:ea typeface="Calibri" panose="020F0502020204030204" pitchFamily="34" charset="0"/>
              <a:cs typeface="Arial" panose="020B0604020202020204" pitchFamily="34" charset="0"/>
            </a:endParaRPr>
          </a:p>
          <a:p>
            <a:pPr algn="ctr"/>
            <a:endParaRPr lang="en-AU" sz="3200" b="1" dirty="0">
              <a:solidFill>
                <a:srgbClr val="00B0F0"/>
              </a:solidFill>
              <a:latin typeface="Century Gothic" panose="020B0502020202020204" pitchFamily="34" charset="0"/>
              <a:ea typeface="Calibri" panose="020F0502020204030204" pitchFamily="34" charset="0"/>
              <a:cs typeface="Arial" panose="020B0604020202020204" pitchFamily="34" charset="0"/>
            </a:endParaRPr>
          </a:p>
          <a:p>
            <a:pPr algn="ctr"/>
            <a:endParaRPr lang="en-AU" sz="2800" b="1" dirty="0">
              <a:solidFill>
                <a:srgbClr val="FFCF48"/>
              </a:solidFill>
              <a:effectLst/>
              <a:latin typeface="Century Gothic" panose="020B0502020202020204" pitchFamily="34" charset="0"/>
              <a:ea typeface="Calibri" panose="020F0502020204030204" pitchFamily="34" charset="0"/>
              <a:cs typeface="Arial" panose="020B0604020202020204" pitchFamily="34" charset="0"/>
            </a:endParaRPr>
          </a:p>
          <a:p>
            <a:pPr algn="ctr"/>
            <a:endParaRPr lang="en-AU" sz="1000" b="1" dirty="0">
              <a:solidFill>
                <a:srgbClr val="FFCF48"/>
              </a:solidFill>
              <a:latin typeface="Century Gothic" panose="020B0502020202020204" pitchFamily="34" charset="0"/>
              <a:ea typeface="Calibri" panose="020F0502020204030204" pitchFamily="34" charset="0"/>
              <a:cs typeface="Arial" panose="020B0604020202020204" pitchFamily="34" charset="0"/>
            </a:endParaRPr>
          </a:p>
          <a:p>
            <a:pPr algn="ctr"/>
            <a:r>
              <a:rPr lang="en-AU" sz="2400" b="1" dirty="0">
                <a:solidFill>
                  <a:srgbClr val="FFCF48"/>
                </a:solidFill>
                <a:effectLst/>
                <a:latin typeface="Century Gothic" panose="020B0502020202020204" pitchFamily="34" charset="0"/>
                <a:ea typeface="Calibri" panose="020F0502020204030204" pitchFamily="34" charset="0"/>
                <a:cs typeface="Arial" panose="020B0604020202020204" pitchFamily="34" charset="0"/>
              </a:rPr>
              <a:t>Knowing</a:t>
            </a:r>
            <a:endParaRPr lang="en-AU" sz="2400" b="1" dirty="0">
              <a:solidFill>
                <a:srgbClr val="00B0F0"/>
              </a:solidFill>
              <a:effectLst/>
              <a:latin typeface="Century Gothic" panose="020B0502020202020204" pitchFamily="34" charset="0"/>
              <a:ea typeface="Calibri" panose="020F0502020204030204" pitchFamily="34" charset="0"/>
              <a:cs typeface="Arial" panose="020B0604020202020204" pitchFamily="34" charset="0"/>
            </a:endParaRPr>
          </a:p>
        </p:txBody>
      </p:sp>
      <p:sp>
        <p:nvSpPr>
          <p:cNvPr id="4" name="Oval 3">
            <a:extLst>
              <a:ext uri="{FF2B5EF4-FFF2-40B4-BE49-F238E27FC236}">
                <a16:creationId xmlns:a16="http://schemas.microsoft.com/office/drawing/2014/main" id="{47411785-4F26-4F0F-89ED-54611774EAA9}"/>
              </a:ext>
            </a:extLst>
          </p:cNvPr>
          <p:cNvSpPr/>
          <p:nvPr/>
        </p:nvSpPr>
        <p:spPr>
          <a:xfrm>
            <a:off x="4668732" y="4086393"/>
            <a:ext cx="621405" cy="640823"/>
          </a:xfrm>
          <a:prstGeom prst="ellipse">
            <a:avLst/>
          </a:prstGeom>
          <a:solidFill>
            <a:srgbClr val="A8E4A5"/>
          </a:solidFill>
          <a:ln>
            <a:solidFill>
              <a:srgbClr val="A8E4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A8E4A5"/>
              </a:solidFill>
            </a:endParaRPr>
          </a:p>
        </p:txBody>
      </p:sp>
      <p:sp>
        <p:nvSpPr>
          <p:cNvPr id="5" name="Oval 4">
            <a:extLst>
              <a:ext uri="{FF2B5EF4-FFF2-40B4-BE49-F238E27FC236}">
                <a16:creationId xmlns:a16="http://schemas.microsoft.com/office/drawing/2014/main" id="{79336C1D-F14F-421F-AFC8-1B513C396D6A}"/>
              </a:ext>
            </a:extLst>
          </p:cNvPr>
          <p:cNvSpPr/>
          <p:nvPr/>
        </p:nvSpPr>
        <p:spPr>
          <a:xfrm>
            <a:off x="6388066" y="4086392"/>
            <a:ext cx="621405" cy="640823"/>
          </a:xfrm>
          <a:prstGeom prst="ellipse">
            <a:avLst/>
          </a:prstGeom>
          <a:solidFill>
            <a:srgbClr val="FFCF48"/>
          </a:solidFill>
          <a:ln>
            <a:solidFill>
              <a:srgbClr val="FFC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A8E4A5"/>
              </a:solidFill>
            </a:endParaRPr>
          </a:p>
        </p:txBody>
      </p:sp>
      <p:sp>
        <p:nvSpPr>
          <p:cNvPr id="6" name="Oval 5">
            <a:extLst>
              <a:ext uri="{FF2B5EF4-FFF2-40B4-BE49-F238E27FC236}">
                <a16:creationId xmlns:a16="http://schemas.microsoft.com/office/drawing/2014/main" id="{86CB0DF3-9C8C-4B0C-8FB6-F78C4E3846F0}"/>
              </a:ext>
            </a:extLst>
          </p:cNvPr>
          <p:cNvSpPr/>
          <p:nvPr/>
        </p:nvSpPr>
        <p:spPr>
          <a:xfrm>
            <a:off x="3097929" y="4086393"/>
            <a:ext cx="621405" cy="640823"/>
          </a:xfrm>
          <a:prstGeom prst="ellipse">
            <a:avLst/>
          </a:prstGeom>
          <a:solidFill>
            <a:srgbClr val="FF6C85"/>
          </a:solidFill>
          <a:ln>
            <a:solidFill>
              <a:srgbClr val="FF6C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TextBox 23">
            <a:extLst>
              <a:ext uri="{FF2B5EF4-FFF2-40B4-BE49-F238E27FC236}">
                <a16:creationId xmlns:a16="http://schemas.microsoft.com/office/drawing/2014/main" id="{5286736D-FC4B-4261-93C3-280266DDD7BE}"/>
              </a:ext>
            </a:extLst>
          </p:cNvPr>
          <p:cNvSpPr txBox="1"/>
          <p:nvPr/>
        </p:nvSpPr>
        <p:spPr>
          <a:xfrm>
            <a:off x="817270" y="4046274"/>
            <a:ext cx="1848335" cy="646331"/>
          </a:xfrm>
          <a:prstGeom prst="rect">
            <a:avLst/>
          </a:prstGeom>
          <a:noFill/>
        </p:spPr>
        <p:txBody>
          <a:bodyPr wrap="square">
            <a:spAutoFit/>
          </a:bodyPr>
          <a:lstStyle/>
          <a:p>
            <a:pPr algn="ctr"/>
            <a:r>
              <a:rPr lang="en-AU" sz="3600" b="1" dirty="0">
                <a:solidFill>
                  <a:srgbClr val="00B0F0"/>
                </a:solidFill>
                <a:effectLst/>
                <a:latin typeface="Century Gothic" panose="020B0502020202020204" pitchFamily="34" charset="0"/>
                <a:ea typeface="Calibri" panose="020F0502020204030204" pitchFamily="34" charset="0"/>
                <a:cs typeface="Arial" panose="020B0604020202020204" pitchFamily="34" charset="0"/>
              </a:rPr>
              <a:t>Time</a:t>
            </a:r>
          </a:p>
        </p:txBody>
      </p:sp>
      <p:sp>
        <p:nvSpPr>
          <p:cNvPr id="25" name="TextBox 24">
            <a:extLst>
              <a:ext uri="{FF2B5EF4-FFF2-40B4-BE49-F238E27FC236}">
                <a16:creationId xmlns:a16="http://schemas.microsoft.com/office/drawing/2014/main" id="{890EA55E-805D-4A43-81F6-55583657D004}"/>
              </a:ext>
            </a:extLst>
          </p:cNvPr>
          <p:cNvSpPr txBox="1"/>
          <p:nvPr/>
        </p:nvSpPr>
        <p:spPr>
          <a:xfrm>
            <a:off x="505748" y="2851003"/>
            <a:ext cx="2015614" cy="646331"/>
          </a:xfrm>
          <a:prstGeom prst="rect">
            <a:avLst/>
          </a:prstGeom>
          <a:noFill/>
        </p:spPr>
        <p:txBody>
          <a:bodyPr wrap="square">
            <a:spAutoFit/>
          </a:bodyPr>
          <a:lstStyle/>
          <a:p>
            <a:pPr algn="ctr"/>
            <a:r>
              <a:rPr lang="en-AU" sz="1800" b="1" dirty="0">
                <a:solidFill>
                  <a:srgbClr val="00B0F0"/>
                </a:solidFill>
                <a:effectLst/>
                <a:latin typeface="Century Gothic" panose="020B0502020202020204" pitchFamily="34" charset="0"/>
                <a:ea typeface="Calibri" panose="020F0502020204030204" pitchFamily="34" charset="0"/>
                <a:cs typeface="Arial" panose="020B0604020202020204" pitchFamily="34" charset="0"/>
              </a:rPr>
              <a:t>Developmental </a:t>
            </a:r>
          </a:p>
          <a:p>
            <a:pPr algn="ctr"/>
            <a:r>
              <a:rPr lang="en-AU" sz="1800" b="1" dirty="0">
                <a:solidFill>
                  <a:srgbClr val="00B0F0"/>
                </a:solidFill>
                <a:effectLst/>
                <a:latin typeface="Century Gothic" panose="020B0502020202020204" pitchFamily="34" charset="0"/>
                <a:ea typeface="Calibri" panose="020F0502020204030204" pitchFamily="34" charset="0"/>
                <a:cs typeface="Arial" panose="020B0604020202020204" pitchFamily="34" charset="0"/>
              </a:rPr>
              <a:t>Aims</a:t>
            </a:r>
          </a:p>
        </p:txBody>
      </p:sp>
      <p:sp>
        <p:nvSpPr>
          <p:cNvPr id="26" name="TextBox 25">
            <a:extLst>
              <a:ext uri="{FF2B5EF4-FFF2-40B4-BE49-F238E27FC236}">
                <a16:creationId xmlns:a16="http://schemas.microsoft.com/office/drawing/2014/main" id="{20EF02A6-27B4-45D6-BE88-C42CB85AA980}"/>
              </a:ext>
            </a:extLst>
          </p:cNvPr>
          <p:cNvSpPr txBox="1"/>
          <p:nvPr/>
        </p:nvSpPr>
        <p:spPr>
          <a:xfrm>
            <a:off x="505748" y="1814296"/>
            <a:ext cx="2015614" cy="646331"/>
          </a:xfrm>
          <a:prstGeom prst="rect">
            <a:avLst/>
          </a:prstGeom>
          <a:noFill/>
        </p:spPr>
        <p:txBody>
          <a:bodyPr wrap="square">
            <a:spAutoFit/>
          </a:bodyPr>
          <a:lstStyle/>
          <a:p>
            <a:pPr algn="ctr"/>
            <a:r>
              <a:rPr lang="en-AU" sz="1800" b="1" dirty="0">
                <a:solidFill>
                  <a:srgbClr val="00B0F0"/>
                </a:solidFill>
                <a:effectLst/>
                <a:latin typeface="Century Gothic" panose="020B0502020202020204" pitchFamily="34" charset="0"/>
                <a:ea typeface="Calibri" panose="020F0502020204030204" pitchFamily="34" charset="0"/>
                <a:cs typeface="Arial" panose="020B0604020202020204" pitchFamily="34" charset="0"/>
              </a:rPr>
              <a:t>The Smallest of</a:t>
            </a:r>
          </a:p>
          <a:p>
            <a:pPr algn="ctr"/>
            <a:r>
              <a:rPr lang="en-AU" b="1" dirty="0">
                <a:solidFill>
                  <a:srgbClr val="00B0F0"/>
                </a:solidFill>
                <a:latin typeface="Century Gothic" panose="020B0502020202020204" pitchFamily="34" charset="0"/>
                <a:ea typeface="Calibri" panose="020F0502020204030204" pitchFamily="34" charset="0"/>
                <a:cs typeface="Arial" panose="020B0604020202020204" pitchFamily="34" charset="0"/>
              </a:rPr>
              <a:t>Daily Things</a:t>
            </a:r>
            <a:endParaRPr lang="en-AU" sz="1800" b="1" dirty="0">
              <a:solidFill>
                <a:srgbClr val="00B0F0"/>
              </a:solidFill>
              <a:effectLst/>
              <a:latin typeface="Century Gothic" panose="020B0502020202020204" pitchFamily="34" charset="0"/>
              <a:ea typeface="Calibri" panose="020F050202020403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0FCF8869-1CBC-4159-8B2D-9E9DB633E3C3}"/>
              </a:ext>
            </a:extLst>
          </p:cNvPr>
          <p:cNvGrpSpPr/>
          <p:nvPr/>
        </p:nvGrpSpPr>
        <p:grpSpPr>
          <a:xfrm>
            <a:off x="2400569" y="3663837"/>
            <a:ext cx="6174929" cy="1323440"/>
            <a:chOff x="2782472" y="3390509"/>
            <a:chExt cx="6174929" cy="1323440"/>
          </a:xfrm>
        </p:grpSpPr>
        <p:sp>
          <p:nvSpPr>
            <p:cNvPr id="20" name="TextBox 19">
              <a:extLst>
                <a:ext uri="{FF2B5EF4-FFF2-40B4-BE49-F238E27FC236}">
                  <a16:creationId xmlns:a16="http://schemas.microsoft.com/office/drawing/2014/main" id="{BF98EEA1-324D-4E97-BCC0-621AA07A6056}"/>
                </a:ext>
              </a:extLst>
            </p:cNvPr>
            <p:cNvSpPr txBox="1"/>
            <p:nvPr/>
          </p:nvSpPr>
          <p:spPr>
            <a:xfrm>
              <a:off x="7934490" y="3689954"/>
              <a:ext cx="1022911" cy="923330"/>
            </a:xfrm>
            <a:prstGeom prst="rect">
              <a:avLst/>
            </a:prstGeom>
            <a:noFill/>
          </p:spPr>
          <p:txBody>
            <a:bodyPr wrap="square">
              <a:spAutoFit/>
            </a:bodyPr>
            <a:lstStyle/>
            <a:p>
              <a:pPr algn="ctr"/>
              <a:r>
                <a:rPr lang="en-AU" sz="5400" b="1" dirty="0">
                  <a:solidFill>
                    <a:srgbClr val="00B0F0"/>
                  </a:solidFill>
                  <a:latin typeface="Century Gothic" panose="020B0502020202020204" pitchFamily="34" charset="0"/>
                  <a:ea typeface="Calibri" panose="020F0502020204030204" pitchFamily="34" charset="0"/>
                  <a:cs typeface="Arial" panose="020B0604020202020204" pitchFamily="34" charset="0"/>
                </a:rPr>
                <a:t>=</a:t>
              </a:r>
              <a:endParaRPr lang="en-AU" sz="5400" dirty="0">
                <a:solidFill>
                  <a:srgbClr val="00B0F0"/>
                </a:solidFill>
                <a:effectLst/>
                <a:latin typeface="Century Gothic" panose="020B0502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8EBA5677-FBB1-406B-9410-DA7CDB4E16CB}"/>
                </a:ext>
              </a:extLst>
            </p:cNvPr>
            <p:cNvSpPr txBox="1"/>
            <p:nvPr/>
          </p:nvSpPr>
          <p:spPr>
            <a:xfrm>
              <a:off x="4309930" y="3689955"/>
              <a:ext cx="575796" cy="830997"/>
            </a:xfrm>
            <a:prstGeom prst="rect">
              <a:avLst/>
            </a:prstGeom>
            <a:noFill/>
          </p:spPr>
          <p:txBody>
            <a:bodyPr wrap="square">
              <a:spAutoFit/>
            </a:bodyPr>
            <a:lstStyle/>
            <a:p>
              <a:pPr algn="ctr"/>
              <a:r>
                <a:rPr lang="en-AU" sz="4800" b="1" dirty="0">
                  <a:solidFill>
                    <a:srgbClr val="00B0F0"/>
                  </a:solidFill>
                  <a:latin typeface="Century Gothic" panose="020B0502020202020204" pitchFamily="34" charset="0"/>
                  <a:ea typeface="Calibri" panose="020F0502020204030204" pitchFamily="34" charset="0"/>
                  <a:cs typeface="Arial" panose="020B0604020202020204" pitchFamily="34" charset="0"/>
                </a:rPr>
                <a:t>+</a:t>
              </a:r>
              <a:endParaRPr lang="en-AU" sz="4800" b="1" dirty="0">
                <a:solidFill>
                  <a:srgbClr val="00B0F0"/>
                </a:solidFill>
                <a:effectLst/>
                <a:latin typeface="Century Gothic" panose="020B0502020202020204" pitchFamily="34" charset="0"/>
                <a:ea typeface="Calibri" panose="020F0502020204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984C547F-F46E-4CDF-B459-AE73EF130AA8}"/>
                </a:ext>
              </a:extLst>
            </p:cNvPr>
            <p:cNvSpPr txBox="1"/>
            <p:nvPr/>
          </p:nvSpPr>
          <p:spPr>
            <a:xfrm>
              <a:off x="5739012" y="3689954"/>
              <a:ext cx="880340" cy="830997"/>
            </a:xfrm>
            <a:prstGeom prst="rect">
              <a:avLst/>
            </a:prstGeom>
            <a:noFill/>
          </p:spPr>
          <p:txBody>
            <a:bodyPr wrap="square">
              <a:spAutoFit/>
            </a:bodyPr>
            <a:lstStyle/>
            <a:p>
              <a:pPr algn="ctr"/>
              <a:r>
                <a:rPr lang="en-AU" sz="4800" b="1" dirty="0">
                  <a:solidFill>
                    <a:srgbClr val="00B0F0"/>
                  </a:solidFill>
                  <a:latin typeface="Century Gothic" panose="020B0502020202020204" pitchFamily="34" charset="0"/>
                  <a:ea typeface="Calibri" panose="020F0502020204030204" pitchFamily="34" charset="0"/>
                  <a:cs typeface="Arial" panose="020B0604020202020204" pitchFamily="34" charset="0"/>
                </a:rPr>
                <a:t>+</a:t>
              </a:r>
              <a:endParaRPr lang="en-AU" sz="4800" b="1" dirty="0">
                <a:solidFill>
                  <a:srgbClr val="00B0F0"/>
                </a:solidFill>
                <a:effectLst/>
                <a:latin typeface="Century Gothic" panose="020B050202020202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BEF383A-15C9-4D85-9CB1-32B3C78D5910}"/>
                </a:ext>
              </a:extLst>
            </p:cNvPr>
            <p:cNvSpPr txBox="1"/>
            <p:nvPr/>
          </p:nvSpPr>
          <p:spPr>
            <a:xfrm>
              <a:off x="2782472" y="3390509"/>
              <a:ext cx="575796" cy="1323439"/>
            </a:xfrm>
            <a:prstGeom prst="rect">
              <a:avLst/>
            </a:prstGeom>
            <a:noFill/>
          </p:spPr>
          <p:txBody>
            <a:bodyPr wrap="square">
              <a:spAutoFit/>
            </a:bodyPr>
            <a:lstStyle/>
            <a:p>
              <a:pPr algn="ctr"/>
              <a:r>
                <a:rPr lang="en-AU" sz="8000" b="1" dirty="0">
                  <a:solidFill>
                    <a:srgbClr val="00B0F0"/>
                  </a:solidFill>
                  <a:latin typeface="Century Gothic" panose="020B0502020202020204" pitchFamily="34" charset="0"/>
                  <a:ea typeface="Calibri" panose="020F0502020204030204" pitchFamily="34" charset="0"/>
                  <a:cs typeface="Arial" panose="020B0604020202020204" pitchFamily="34" charset="0"/>
                </a:rPr>
                <a:t>(</a:t>
              </a:r>
              <a:endParaRPr lang="en-AU" sz="8000" b="1" dirty="0">
                <a:solidFill>
                  <a:srgbClr val="00B0F0"/>
                </a:solidFill>
                <a:effectLst/>
                <a:latin typeface="Century Gothic" panose="020B0502020202020204" pitchFamily="34"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A543372B-AF3D-492D-A567-3C6CE44992F6}"/>
                </a:ext>
              </a:extLst>
            </p:cNvPr>
            <p:cNvSpPr txBox="1"/>
            <p:nvPr/>
          </p:nvSpPr>
          <p:spPr>
            <a:xfrm>
              <a:off x="7484000" y="3390510"/>
              <a:ext cx="575796" cy="1323439"/>
            </a:xfrm>
            <a:prstGeom prst="rect">
              <a:avLst/>
            </a:prstGeom>
            <a:noFill/>
          </p:spPr>
          <p:txBody>
            <a:bodyPr wrap="square">
              <a:spAutoFit/>
            </a:bodyPr>
            <a:lstStyle/>
            <a:p>
              <a:pPr algn="ctr"/>
              <a:r>
                <a:rPr lang="en-AU" sz="8000" b="1" dirty="0">
                  <a:solidFill>
                    <a:srgbClr val="00B0F0"/>
                  </a:solidFill>
                  <a:latin typeface="Century Gothic" panose="020B0502020202020204" pitchFamily="34" charset="0"/>
                  <a:ea typeface="Calibri" panose="020F0502020204030204" pitchFamily="34" charset="0"/>
                  <a:cs typeface="Arial" panose="020B0604020202020204" pitchFamily="34" charset="0"/>
                </a:rPr>
                <a:t>)</a:t>
              </a:r>
              <a:endParaRPr lang="en-AU" sz="8000" b="1" dirty="0">
                <a:solidFill>
                  <a:srgbClr val="00B0F0"/>
                </a:solidFill>
                <a:effectLst/>
                <a:latin typeface="Century Gothic" panose="020B0502020202020204" pitchFamily="34" charset="0"/>
                <a:ea typeface="Calibri" panose="020F0502020204030204" pitchFamily="34" charset="0"/>
                <a:cs typeface="Arial" panose="020B0604020202020204" pitchFamily="34" charset="0"/>
              </a:endParaRPr>
            </a:p>
          </p:txBody>
        </p:sp>
      </p:grpSp>
      <p:sp>
        <p:nvSpPr>
          <p:cNvPr id="32" name="TextBox 31">
            <a:extLst>
              <a:ext uri="{FF2B5EF4-FFF2-40B4-BE49-F238E27FC236}">
                <a16:creationId xmlns:a16="http://schemas.microsoft.com/office/drawing/2014/main" id="{177007D0-C27F-4C3D-A7C2-DB81AEA64FBB}"/>
              </a:ext>
            </a:extLst>
          </p:cNvPr>
          <p:cNvSpPr txBox="1"/>
          <p:nvPr/>
        </p:nvSpPr>
        <p:spPr>
          <a:xfrm>
            <a:off x="725080" y="5464739"/>
            <a:ext cx="7786340" cy="954107"/>
          </a:xfrm>
          <a:prstGeom prst="rect">
            <a:avLst/>
          </a:prstGeom>
          <a:noFill/>
          <a:ln>
            <a:noFill/>
          </a:ln>
        </p:spPr>
        <p:txBody>
          <a:bodyPr wrap="square">
            <a:spAutoFit/>
          </a:bodyPr>
          <a:lstStyle/>
          <a:p>
            <a:pPr algn="ctr"/>
            <a:r>
              <a:rPr lang="en-AU" sz="2800" b="1" dirty="0">
                <a:solidFill>
                  <a:srgbClr val="00B0F0"/>
                </a:solidFill>
                <a:effectLst/>
                <a:latin typeface="Century Gothic" panose="020B0502020202020204" pitchFamily="34" charset="0"/>
                <a:ea typeface="Calibri" panose="020F0502020204030204" pitchFamily="34" charset="0"/>
                <a:cs typeface="Cordia New" panose="020B0304020202020204" pitchFamily="34" charset="-34"/>
              </a:rPr>
              <a:t>To improve, regenerate and then sustain</a:t>
            </a:r>
          </a:p>
          <a:p>
            <a:pPr algn="ctr"/>
            <a:r>
              <a:rPr lang="en-AU" sz="2800" b="1" dirty="0">
                <a:solidFill>
                  <a:srgbClr val="00B0F0"/>
                </a:solidFill>
                <a:effectLst/>
                <a:latin typeface="Century Gothic" panose="020B0502020202020204" pitchFamily="34" charset="0"/>
                <a:ea typeface="Calibri" panose="020F0502020204030204" pitchFamily="34" charset="0"/>
                <a:cs typeface="Cordia New" panose="020B0304020202020204" pitchFamily="34" charset="-34"/>
              </a:rPr>
              <a:t> the sources of </a:t>
            </a:r>
            <a:r>
              <a:rPr lang="en-AU" sz="2800" b="1" dirty="0">
                <a:solidFill>
                  <a:srgbClr val="00B0F0"/>
                </a:solidFill>
                <a:latin typeface="Century Gothic" panose="020B0502020202020204" pitchFamily="34" charset="0"/>
                <a:ea typeface="Calibri" panose="020F0502020204030204" pitchFamily="34" charset="0"/>
                <a:cs typeface="Arial" panose="020B0604020202020204" pitchFamily="34" charset="0"/>
              </a:rPr>
              <a:t>wellbeing and vitality for all</a:t>
            </a:r>
            <a:endParaRPr lang="en-AU" sz="2800" b="1" dirty="0">
              <a:solidFill>
                <a:srgbClr val="00B0F0"/>
              </a:solidFill>
              <a:effectLst/>
              <a:latin typeface="Century Gothic" panose="020B0502020202020204" pitchFamily="34" charset="0"/>
              <a:ea typeface="Calibri" panose="020F050202020403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257B32F6-0195-4F14-8C10-BF29EED90466}"/>
              </a:ext>
            </a:extLst>
          </p:cNvPr>
          <p:cNvGrpSpPr/>
          <p:nvPr/>
        </p:nvGrpSpPr>
        <p:grpSpPr>
          <a:xfrm>
            <a:off x="7874119" y="-2728665"/>
            <a:ext cx="4151035" cy="9732251"/>
            <a:chOff x="3423425" y="-3118110"/>
            <a:chExt cx="4151035" cy="9732251"/>
          </a:xfrm>
        </p:grpSpPr>
        <p:grpSp>
          <p:nvGrpSpPr>
            <p:cNvPr id="22" name="Group 21">
              <a:extLst>
                <a:ext uri="{FF2B5EF4-FFF2-40B4-BE49-F238E27FC236}">
                  <a16:creationId xmlns:a16="http://schemas.microsoft.com/office/drawing/2014/main" id="{6F6ADF57-D8FD-4014-B41E-21D5F818D2CF}"/>
                </a:ext>
              </a:extLst>
            </p:cNvPr>
            <p:cNvGrpSpPr/>
            <p:nvPr/>
          </p:nvGrpSpPr>
          <p:grpSpPr>
            <a:xfrm>
              <a:off x="3423425" y="-211302"/>
              <a:ext cx="4151035" cy="3775406"/>
              <a:chOff x="2434825" y="1505547"/>
              <a:chExt cx="6862765" cy="6169447"/>
            </a:xfrm>
          </p:grpSpPr>
          <p:pic>
            <p:nvPicPr>
              <p:cNvPr id="40" name="B41A23D7-454E-4879-AEC4-441B74F43BB3">
                <a:extLst>
                  <a:ext uri="{FF2B5EF4-FFF2-40B4-BE49-F238E27FC236}">
                    <a16:creationId xmlns:a16="http://schemas.microsoft.com/office/drawing/2014/main" id="{35E9C962-9A4D-4808-997D-8E46609667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4825" y="1505547"/>
                <a:ext cx="6862765" cy="6169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Oval 40">
                <a:extLst>
                  <a:ext uri="{FF2B5EF4-FFF2-40B4-BE49-F238E27FC236}">
                    <a16:creationId xmlns:a16="http://schemas.microsoft.com/office/drawing/2014/main" id="{7E3158B8-2C73-495D-A02B-F476011AA83B}"/>
                  </a:ext>
                </a:extLst>
              </p:cNvPr>
              <p:cNvSpPr/>
              <p:nvPr/>
            </p:nvSpPr>
            <p:spPr>
              <a:xfrm>
                <a:off x="5685839" y="4235816"/>
                <a:ext cx="955041" cy="50800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TextBox 41">
                <a:extLst>
                  <a:ext uri="{FF2B5EF4-FFF2-40B4-BE49-F238E27FC236}">
                    <a16:creationId xmlns:a16="http://schemas.microsoft.com/office/drawing/2014/main" id="{34FC0B0C-C99C-4E62-9601-C00AF24CB2B0}"/>
                  </a:ext>
                </a:extLst>
              </p:cNvPr>
              <p:cNvSpPr txBox="1"/>
              <p:nvPr/>
            </p:nvSpPr>
            <p:spPr>
              <a:xfrm>
                <a:off x="5310946" y="3961726"/>
                <a:ext cx="1704825" cy="452648"/>
              </a:xfrm>
              <a:prstGeom prst="rect">
                <a:avLst/>
              </a:prstGeom>
              <a:noFill/>
            </p:spPr>
            <p:txBody>
              <a:bodyPr wrap="square" rtlCol="0">
                <a:spAutoFit/>
              </a:bodyPr>
              <a:lstStyle/>
              <a:p>
                <a:pPr algn="ctr"/>
                <a:endParaRPr lang="en-AU" sz="1200" b="1" cap="small" dirty="0">
                  <a:solidFill>
                    <a:srgbClr val="0070C0"/>
                  </a:solidFill>
                  <a:latin typeface="Century Gothic" panose="020B0502020202020204" pitchFamily="34" charset="0"/>
                </a:endParaRPr>
              </a:p>
            </p:txBody>
          </p:sp>
        </p:grpSp>
        <p:grpSp>
          <p:nvGrpSpPr>
            <p:cNvPr id="27" name="Group 26">
              <a:extLst>
                <a:ext uri="{FF2B5EF4-FFF2-40B4-BE49-F238E27FC236}">
                  <a16:creationId xmlns:a16="http://schemas.microsoft.com/office/drawing/2014/main" id="{AC639A51-6DFF-4699-B49B-B9B4E39427F7}"/>
                </a:ext>
              </a:extLst>
            </p:cNvPr>
            <p:cNvGrpSpPr/>
            <p:nvPr/>
          </p:nvGrpSpPr>
          <p:grpSpPr>
            <a:xfrm>
              <a:off x="5344159" y="1342385"/>
              <a:ext cx="658643" cy="523174"/>
              <a:chOff x="5344159" y="1342385"/>
              <a:chExt cx="658643" cy="523174"/>
            </a:xfrm>
          </p:grpSpPr>
          <p:sp>
            <p:nvSpPr>
              <p:cNvPr id="33" name="Oval 32">
                <a:extLst>
                  <a:ext uri="{FF2B5EF4-FFF2-40B4-BE49-F238E27FC236}">
                    <a16:creationId xmlns:a16="http://schemas.microsoft.com/office/drawing/2014/main" id="{35F85474-7953-488F-8663-DA40878AF3ED}"/>
                  </a:ext>
                </a:extLst>
              </p:cNvPr>
              <p:cNvSpPr/>
              <p:nvPr/>
            </p:nvSpPr>
            <p:spPr>
              <a:xfrm flipV="1">
                <a:off x="5402771" y="1342385"/>
                <a:ext cx="523895" cy="523174"/>
              </a:xfrm>
              <a:prstGeom prst="ellipse">
                <a:avLst/>
              </a:prstGeom>
              <a:noFill/>
              <a:ln w="76200">
                <a:solidFill>
                  <a:srgbClr val="CDA4DE"/>
                </a:solidFill>
                <a:extLst>
                  <a:ext uri="{C807C97D-BFC1-408E-A445-0C87EB9F89A2}">
                    <ask:lineSketchStyleProps xmlns:ask="http://schemas.microsoft.com/office/drawing/2018/sketchyshapes" sd="579111871">
                      <a:custGeom>
                        <a:avLst/>
                        <a:gdLst>
                          <a:gd name="connsiteX0" fmla="*/ 0 w 5855854"/>
                          <a:gd name="connsiteY0" fmla="*/ 2862118 h 5724236"/>
                          <a:gd name="connsiteX1" fmla="*/ 2927927 w 5855854"/>
                          <a:gd name="connsiteY1" fmla="*/ 0 h 5724236"/>
                          <a:gd name="connsiteX2" fmla="*/ 5855854 w 5855854"/>
                          <a:gd name="connsiteY2" fmla="*/ 2862118 h 5724236"/>
                          <a:gd name="connsiteX3" fmla="*/ 2927927 w 5855854"/>
                          <a:gd name="connsiteY3" fmla="*/ 5724236 h 5724236"/>
                          <a:gd name="connsiteX4" fmla="*/ 0 w 5855854"/>
                          <a:gd name="connsiteY4" fmla="*/ 2862118 h 5724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5854" h="5724236" extrusionOk="0">
                            <a:moveTo>
                              <a:pt x="0" y="2862118"/>
                            </a:moveTo>
                            <a:cubicBezTo>
                              <a:pt x="76350" y="1462620"/>
                              <a:pt x="1243292" y="-50391"/>
                              <a:pt x="2927927" y="0"/>
                            </a:cubicBezTo>
                            <a:cubicBezTo>
                              <a:pt x="4294002" y="32497"/>
                              <a:pt x="5981267" y="1263244"/>
                              <a:pt x="5855854" y="2862118"/>
                            </a:cubicBezTo>
                            <a:cubicBezTo>
                              <a:pt x="5921610" y="4422871"/>
                              <a:pt x="4785450" y="5508630"/>
                              <a:pt x="2927927" y="5724236"/>
                            </a:cubicBezTo>
                            <a:cubicBezTo>
                              <a:pt x="1017116" y="5748577"/>
                              <a:pt x="-16609" y="4501085"/>
                              <a:pt x="0" y="2862118"/>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Rectangle 33">
                <a:extLst>
                  <a:ext uri="{FF2B5EF4-FFF2-40B4-BE49-F238E27FC236}">
                    <a16:creationId xmlns:a16="http://schemas.microsoft.com/office/drawing/2014/main" id="{29FDA4EB-8196-4F1E-9165-284D03EDBD1C}"/>
                  </a:ext>
                </a:extLst>
              </p:cNvPr>
              <p:cNvSpPr/>
              <p:nvPr/>
            </p:nvSpPr>
            <p:spPr>
              <a:xfrm>
                <a:off x="5389844" y="1476587"/>
                <a:ext cx="573486" cy="232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5" name="Group 34">
                <a:extLst>
                  <a:ext uri="{FF2B5EF4-FFF2-40B4-BE49-F238E27FC236}">
                    <a16:creationId xmlns:a16="http://schemas.microsoft.com/office/drawing/2014/main" id="{B63A659C-DA22-4E07-BA63-8D62CE219C98}"/>
                  </a:ext>
                </a:extLst>
              </p:cNvPr>
              <p:cNvGrpSpPr/>
              <p:nvPr/>
            </p:nvGrpSpPr>
            <p:grpSpPr>
              <a:xfrm>
                <a:off x="5344159" y="1500294"/>
                <a:ext cx="658643" cy="196426"/>
                <a:chOff x="3409093" y="2671719"/>
                <a:chExt cx="5520709" cy="1514561"/>
              </a:xfrm>
            </p:grpSpPr>
            <p:pic>
              <p:nvPicPr>
                <p:cNvPr id="36" name="Picture 35">
                  <a:extLst>
                    <a:ext uri="{FF2B5EF4-FFF2-40B4-BE49-F238E27FC236}">
                      <a16:creationId xmlns:a16="http://schemas.microsoft.com/office/drawing/2014/main" id="{5ACDB648-EDC3-4246-A0E9-6D832E34EA82}"/>
                    </a:ext>
                  </a:extLst>
                </p:cNvPr>
                <p:cNvPicPr>
                  <a:picLocks noChangeAspect="1"/>
                </p:cNvPicPr>
                <p:nvPr/>
              </p:nvPicPr>
              <p:blipFill>
                <a:blip r:embed="rId3"/>
                <a:stretch>
                  <a:fillRect/>
                </a:stretch>
              </p:blipFill>
              <p:spPr>
                <a:xfrm>
                  <a:off x="3409093" y="2671719"/>
                  <a:ext cx="5520709" cy="1514561"/>
                </a:xfrm>
                <a:prstGeom prst="rect">
                  <a:avLst/>
                </a:prstGeom>
              </p:spPr>
            </p:pic>
            <p:sp>
              <p:nvSpPr>
                <p:cNvPr id="37" name="Oval 36">
                  <a:extLst>
                    <a:ext uri="{FF2B5EF4-FFF2-40B4-BE49-F238E27FC236}">
                      <a16:creationId xmlns:a16="http://schemas.microsoft.com/office/drawing/2014/main" id="{13E46B31-5B32-4D01-86DC-8D4AC48D4FDF}"/>
                    </a:ext>
                  </a:extLst>
                </p:cNvPr>
                <p:cNvSpPr/>
                <p:nvPr/>
              </p:nvSpPr>
              <p:spPr>
                <a:xfrm>
                  <a:off x="5874324" y="3200400"/>
                  <a:ext cx="443346" cy="457200"/>
                </a:xfrm>
                <a:prstGeom prst="ellipse">
                  <a:avLst/>
                </a:prstGeom>
                <a:solidFill>
                  <a:srgbClr val="A8E4A5"/>
                </a:solidFill>
                <a:ln>
                  <a:solidFill>
                    <a:srgbClr val="A8E4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A8E4A5"/>
                    </a:solidFill>
                  </a:endParaRPr>
                </a:p>
              </p:txBody>
            </p:sp>
            <p:sp>
              <p:nvSpPr>
                <p:cNvPr id="38" name="Oval 37">
                  <a:extLst>
                    <a:ext uri="{FF2B5EF4-FFF2-40B4-BE49-F238E27FC236}">
                      <a16:creationId xmlns:a16="http://schemas.microsoft.com/office/drawing/2014/main" id="{ECA15762-47B2-47B5-B9B7-7E7C2D4CDFB8}"/>
                    </a:ext>
                  </a:extLst>
                </p:cNvPr>
                <p:cNvSpPr/>
                <p:nvPr/>
              </p:nvSpPr>
              <p:spPr>
                <a:xfrm>
                  <a:off x="7772677" y="3200400"/>
                  <a:ext cx="443346" cy="457200"/>
                </a:xfrm>
                <a:prstGeom prst="ellipse">
                  <a:avLst/>
                </a:prstGeom>
                <a:solidFill>
                  <a:srgbClr val="FFCF48"/>
                </a:solidFill>
                <a:ln>
                  <a:solidFill>
                    <a:srgbClr val="FFC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A8E4A5"/>
                    </a:solidFill>
                  </a:endParaRPr>
                </a:p>
              </p:txBody>
            </p:sp>
            <p:sp>
              <p:nvSpPr>
                <p:cNvPr id="39" name="Oval 38">
                  <a:extLst>
                    <a:ext uri="{FF2B5EF4-FFF2-40B4-BE49-F238E27FC236}">
                      <a16:creationId xmlns:a16="http://schemas.microsoft.com/office/drawing/2014/main" id="{36237CDF-701E-4FF3-95BA-8495254B36D0}"/>
                    </a:ext>
                  </a:extLst>
                </p:cNvPr>
                <p:cNvSpPr/>
                <p:nvPr/>
              </p:nvSpPr>
              <p:spPr>
                <a:xfrm>
                  <a:off x="3975972" y="3200404"/>
                  <a:ext cx="443346" cy="457200"/>
                </a:xfrm>
                <a:prstGeom prst="ellipse">
                  <a:avLst/>
                </a:prstGeom>
                <a:solidFill>
                  <a:srgbClr val="FF6C85"/>
                </a:solidFill>
                <a:ln>
                  <a:solidFill>
                    <a:srgbClr val="FF6C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sp>
          <p:nvSpPr>
            <p:cNvPr id="29" name="Rectangle 28">
              <a:extLst>
                <a:ext uri="{FF2B5EF4-FFF2-40B4-BE49-F238E27FC236}">
                  <a16:creationId xmlns:a16="http://schemas.microsoft.com/office/drawing/2014/main" id="{4E27FE2C-329C-4351-878D-B58209E080C0}"/>
                </a:ext>
              </a:extLst>
            </p:cNvPr>
            <p:cNvSpPr/>
            <p:nvPr/>
          </p:nvSpPr>
          <p:spPr>
            <a:xfrm>
              <a:off x="5108933" y="1455654"/>
              <a:ext cx="1111567" cy="5158487"/>
            </a:xfrm>
            <a:prstGeom prst="rect">
              <a:avLst/>
            </a:prstGeom>
          </p:spPr>
          <p:txBody>
            <a:bodyPr wrap="none">
              <a:prstTxWarp prst="textArchUp">
                <a:avLst>
                  <a:gd name="adj" fmla="val 10799999"/>
                </a:avLst>
              </a:prstTxWarp>
              <a:spAutoFit/>
            </a:bodyPr>
            <a:lstStyle/>
            <a:p>
              <a:pPr algn="ctr"/>
              <a:r>
                <a:rPr lang="en-AU" sz="800" b="1" cap="small" dirty="0">
                  <a:solidFill>
                    <a:srgbClr val="2B6CC4"/>
                  </a:solidFill>
                  <a:latin typeface="Century Gothic" panose="020B0502020202020204" pitchFamily="34" charset="0"/>
                  <a:ea typeface="Pyunji R" panose="02030504000101010101" pitchFamily="18" charset="-127"/>
                  <a:cs typeface="Courier New" panose="02070309020205020404" pitchFamily="49" charset="0"/>
                </a:rPr>
                <a:t>REGEN</a:t>
              </a:r>
            </a:p>
          </p:txBody>
        </p:sp>
        <p:sp>
          <p:nvSpPr>
            <p:cNvPr id="31" name="Rectangle 30">
              <a:extLst>
                <a:ext uri="{FF2B5EF4-FFF2-40B4-BE49-F238E27FC236}">
                  <a16:creationId xmlns:a16="http://schemas.microsoft.com/office/drawing/2014/main" id="{5AD58323-CE8E-4DB4-B16A-30B449E5E7E5}"/>
                </a:ext>
              </a:extLst>
            </p:cNvPr>
            <p:cNvSpPr/>
            <p:nvPr/>
          </p:nvSpPr>
          <p:spPr>
            <a:xfrm>
              <a:off x="4980972" y="-3118110"/>
              <a:ext cx="1356439" cy="4888474"/>
            </a:xfrm>
            <a:prstGeom prst="rect">
              <a:avLst/>
            </a:prstGeom>
          </p:spPr>
          <p:txBody>
            <a:bodyPr wrap="none">
              <a:prstTxWarp prst="textArchDown">
                <a:avLst>
                  <a:gd name="adj" fmla="val 83255"/>
                </a:avLst>
              </a:prstTxWarp>
              <a:spAutoFit/>
            </a:bodyPr>
            <a:lstStyle/>
            <a:p>
              <a:pPr algn="ctr"/>
              <a:r>
                <a:rPr lang="en-AU" sz="900" b="1" dirty="0">
                  <a:solidFill>
                    <a:srgbClr val="2B6CC4"/>
                  </a:solidFill>
                  <a:latin typeface="Century Gothic" panose="020B0502020202020204" pitchFamily="34" charset="0"/>
                  <a:cs typeface="Courier New" panose="02070309020205020404" pitchFamily="49" charset="0"/>
                </a:rPr>
                <a:t>SPIRIT</a:t>
              </a:r>
            </a:p>
          </p:txBody>
        </p:sp>
      </p:grpSp>
      <p:sp>
        <p:nvSpPr>
          <p:cNvPr id="28" name="TextBox 27">
            <a:extLst>
              <a:ext uri="{FF2B5EF4-FFF2-40B4-BE49-F238E27FC236}">
                <a16:creationId xmlns:a16="http://schemas.microsoft.com/office/drawing/2014/main" id="{F1C44E01-E854-4AEB-83D9-C82D4218A47C}"/>
              </a:ext>
            </a:extLst>
          </p:cNvPr>
          <p:cNvSpPr txBox="1"/>
          <p:nvPr/>
        </p:nvSpPr>
        <p:spPr>
          <a:xfrm>
            <a:off x="8511420" y="3607535"/>
            <a:ext cx="3356080" cy="2862322"/>
          </a:xfrm>
          <a:prstGeom prst="rect">
            <a:avLst/>
          </a:prstGeom>
          <a:noFill/>
          <a:ln>
            <a:noFill/>
          </a:ln>
        </p:spPr>
        <p:txBody>
          <a:bodyPr wrap="square">
            <a:spAutoFit/>
          </a:bodyPr>
          <a:lstStyle/>
          <a:p>
            <a:pPr algn="ctr"/>
            <a:r>
              <a:rPr lang="en-AU" sz="3600" b="1" dirty="0">
                <a:solidFill>
                  <a:srgbClr val="C9A0DC"/>
                </a:solidFill>
                <a:effectLst/>
                <a:latin typeface="Century Gothic" panose="020B0502020202020204" pitchFamily="34" charset="0"/>
                <a:ea typeface="Calibri" panose="020F0502020204030204" pitchFamily="34" charset="0"/>
                <a:cs typeface="Arial" panose="020B0604020202020204" pitchFamily="34" charset="0"/>
              </a:rPr>
              <a:t>A safe, just, regenerative &amp; distributive </a:t>
            </a:r>
          </a:p>
          <a:p>
            <a:pPr algn="ctr"/>
            <a:r>
              <a:rPr lang="en-AU" sz="3600" b="1" dirty="0">
                <a:solidFill>
                  <a:srgbClr val="C9A0DC"/>
                </a:solidFill>
                <a:latin typeface="Century Gothic" panose="020B0502020202020204" pitchFamily="34" charset="0"/>
                <a:ea typeface="Calibri" panose="020F0502020204030204" pitchFamily="34" charset="0"/>
                <a:cs typeface="Arial" panose="020B0604020202020204" pitchFamily="34" charset="0"/>
              </a:rPr>
              <a:t>wellbeing economy</a:t>
            </a:r>
            <a:r>
              <a:rPr lang="en-AU" sz="3600" b="1" dirty="0">
                <a:solidFill>
                  <a:srgbClr val="C9A0DC"/>
                </a:solidFill>
                <a:effectLst/>
                <a:latin typeface="Century Gothic" panose="020B0502020202020204" pitchFamily="34" charset="0"/>
                <a:ea typeface="Calibri" panose="020F0502020204030204" pitchFamily="34" charset="0"/>
                <a:cs typeface="Arial" panose="020B0604020202020204" pitchFamily="34" charset="0"/>
              </a:rPr>
              <a:t> </a:t>
            </a:r>
          </a:p>
        </p:txBody>
      </p:sp>
      <p:grpSp>
        <p:nvGrpSpPr>
          <p:cNvPr id="11" name="Group 10">
            <a:extLst>
              <a:ext uri="{FF2B5EF4-FFF2-40B4-BE49-F238E27FC236}">
                <a16:creationId xmlns:a16="http://schemas.microsoft.com/office/drawing/2014/main" id="{FC10A9BD-03BB-4652-80DA-CB6739C32EDC}"/>
              </a:ext>
            </a:extLst>
          </p:cNvPr>
          <p:cNvGrpSpPr/>
          <p:nvPr/>
        </p:nvGrpSpPr>
        <p:grpSpPr>
          <a:xfrm>
            <a:off x="2878813" y="333757"/>
            <a:ext cx="4599403" cy="1188578"/>
            <a:chOff x="2688467" y="442770"/>
            <a:chExt cx="4599403" cy="1188578"/>
          </a:xfrm>
        </p:grpSpPr>
        <p:sp>
          <p:nvSpPr>
            <p:cNvPr id="23" name="TextBox 22">
              <a:extLst>
                <a:ext uri="{FF2B5EF4-FFF2-40B4-BE49-F238E27FC236}">
                  <a16:creationId xmlns:a16="http://schemas.microsoft.com/office/drawing/2014/main" id="{7CDB44B4-77B3-41F9-AC51-1E3E102C4E3A}"/>
                </a:ext>
              </a:extLst>
            </p:cNvPr>
            <p:cNvSpPr txBox="1"/>
            <p:nvPr/>
          </p:nvSpPr>
          <p:spPr>
            <a:xfrm>
              <a:off x="2688467" y="442770"/>
              <a:ext cx="4599403" cy="923330"/>
            </a:xfrm>
            <a:prstGeom prst="rect">
              <a:avLst/>
            </a:prstGeom>
            <a:noFill/>
          </p:spPr>
          <p:txBody>
            <a:bodyPr wrap="square">
              <a:spAutoFit/>
            </a:bodyPr>
            <a:lstStyle/>
            <a:p>
              <a:pPr algn="ctr"/>
              <a:r>
                <a:rPr lang="en-AU" sz="5400" b="1" dirty="0">
                  <a:solidFill>
                    <a:srgbClr val="0070C0"/>
                  </a:solidFill>
                  <a:effectLst/>
                  <a:latin typeface="Century Gothic" panose="020B0502020202020204" pitchFamily="34" charset="0"/>
                  <a:ea typeface="Calibri" panose="020F0502020204030204" pitchFamily="34" charset="0"/>
                  <a:cs typeface="Arial" panose="020B0604020202020204" pitchFamily="34" charset="0"/>
                </a:rPr>
                <a:t>REGEN  SPIRIT </a:t>
              </a:r>
            </a:p>
          </p:txBody>
        </p:sp>
        <p:sp>
          <p:nvSpPr>
            <p:cNvPr id="44" name="TextBox 43">
              <a:extLst>
                <a:ext uri="{FF2B5EF4-FFF2-40B4-BE49-F238E27FC236}">
                  <a16:creationId xmlns:a16="http://schemas.microsoft.com/office/drawing/2014/main" id="{8BCD1224-D7A9-499F-AF1C-8FE6FD55F29B}"/>
                </a:ext>
              </a:extLst>
            </p:cNvPr>
            <p:cNvSpPr txBox="1"/>
            <p:nvPr/>
          </p:nvSpPr>
          <p:spPr>
            <a:xfrm>
              <a:off x="2837634" y="1169683"/>
              <a:ext cx="4301067" cy="461665"/>
            </a:xfrm>
            <a:prstGeom prst="rect">
              <a:avLst/>
            </a:prstGeom>
            <a:noFill/>
          </p:spPr>
          <p:txBody>
            <a:bodyPr wrap="square">
              <a:spAutoFit/>
            </a:bodyPr>
            <a:lstStyle/>
            <a:p>
              <a:pPr algn="ctr"/>
              <a:r>
                <a:rPr lang="en-AU" sz="2400" dirty="0">
                  <a:solidFill>
                    <a:srgbClr val="0070C0"/>
                  </a:solidFill>
                  <a:effectLst/>
                  <a:latin typeface="Century Gothic" panose="020B0502020202020204" pitchFamily="34" charset="0"/>
                  <a:ea typeface="Calibri" panose="020F0502020204030204" pitchFamily="34" charset="0"/>
                  <a:cs typeface="Cordia New" panose="020B0304020202020204" pitchFamily="34" charset="-34"/>
                </a:rPr>
                <a:t>Quiet-Everyday Leadership</a:t>
              </a:r>
              <a:endParaRPr lang="en-AU" sz="2400" dirty="0">
                <a:solidFill>
                  <a:srgbClr val="0070C0"/>
                </a:solidFill>
                <a:effectLst/>
                <a:latin typeface="Century Gothic" panose="020B0502020202020204" pitchFamily="34" charset="0"/>
                <a:ea typeface="Calibri" panose="020F0502020204030204" pitchFamily="34" charset="0"/>
                <a:cs typeface="Arial" panose="020B0604020202020204" pitchFamily="34" charset="0"/>
              </a:endParaRPr>
            </a:p>
          </p:txBody>
        </p:sp>
      </p:grpSp>
      <p:pic>
        <p:nvPicPr>
          <p:cNvPr id="46" name="Picture 45">
            <a:extLst>
              <a:ext uri="{FF2B5EF4-FFF2-40B4-BE49-F238E27FC236}">
                <a16:creationId xmlns:a16="http://schemas.microsoft.com/office/drawing/2014/main" id="{D683775D-3F4C-4BD5-91F1-892E20C6DBA2}"/>
              </a:ext>
            </a:extLst>
          </p:cNvPr>
          <p:cNvPicPr>
            <a:picLocks noChangeAspect="1"/>
          </p:cNvPicPr>
          <p:nvPr/>
        </p:nvPicPr>
        <p:blipFill>
          <a:blip r:embed="rId4"/>
          <a:stretch>
            <a:fillRect/>
          </a:stretch>
        </p:blipFill>
        <p:spPr>
          <a:xfrm>
            <a:off x="721866" y="357043"/>
            <a:ext cx="1583378" cy="1342470"/>
          </a:xfrm>
          <a:prstGeom prst="rect">
            <a:avLst/>
          </a:prstGeom>
        </p:spPr>
      </p:pic>
    </p:spTree>
    <p:extLst>
      <p:ext uri="{BB962C8B-B14F-4D97-AF65-F5344CB8AC3E}">
        <p14:creationId xmlns:p14="http://schemas.microsoft.com/office/powerpoint/2010/main" val="207887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7"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47"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1000"/>
                                        <p:tgtEl>
                                          <p:spTgt spid="5"/>
                                        </p:tgtEl>
                                      </p:cBhvr>
                                    </p:animEffect>
                                    <p:anim calcmode="lin" valueType="num">
                                      <p:cBhvr>
                                        <p:cTn id="45" dur="1000" fill="hold"/>
                                        <p:tgtEl>
                                          <p:spTgt spid="5"/>
                                        </p:tgtEl>
                                        <p:attrNameLst>
                                          <p:attrName>ppt_x</p:attrName>
                                        </p:attrNameLst>
                                      </p:cBhvr>
                                      <p:tavLst>
                                        <p:tav tm="0">
                                          <p:val>
                                            <p:strVal val="#ppt_x"/>
                                          </p:val>
                                        </p:tav>
                                        <p:tav tm="100000">
                                          <p:val>
                                            <p:strVal val="#ppt_x"/>
                                          </p:val>
                                        </p:tav>
                                      </p:tavLst>
                                    </p:anim>
                                    <p:anim calcmode="lin" valueType="num">
                                      <p:cBhvr>
                                        <p:cTn id="4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1000"/>
                                        <p:tgtEl>
                                          <p:spTgt spid="28"/>
                                        </p:tgtEl>
                                      </p:cBhvr>
                                    </p:animEffect>
                                    <p:anim calcmode="lin" valueType="num">
                                      <p:cBhvr>
                                        <p:cTn id="52" dur="1000" fill="hold"/>
                                        <p:tgtEl>
                                          <p:spTgt spid="28"/>
                                        </p:tgtEl>
                                        <p:attrNameLst>
                                          <p:attrName>ppt_x</p:attrName>
                                        </p:attrNameLst>
                                      </p:cBhvr>
                                      <p:tavLst>
                                        <p:tav tm="0">
                                          <p:val>
                                            <p:strVal val="#ppt_x"/>
                                          </p:val>
                                        </p:tav>
                                        <p:tav tm="100000">
                                          <p:val>
                                            <p:strVal val="#ppt_x"/>
                                          </p:val>
                                        </p:tav>
                                      </p:tavLst>
                                    </p:anim>
                                    <p:anim calcmode="lin" valueType="num">
                                      <p:cBhvr>
                                        <p:cTn id="5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4" grpId="0" animBg="1"/>
      <p:bldP spid="5" grpId="0" animBg="1"/>
      <p:bldP spid="6" grpId="0" animBg="1"/>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8B2F2C0-63B8-4194-9FCD-388ED404345B}"/>
              </a:ext>
            </a:extLst>
          </p:cNvPr>
          <p:cNvPicPr>
            <a:picLocks noChangeAspect="1"/>
          </p:cNvPicPr>
          <p:nvPr/>
        </p:nvPicPr>
        <p:blipFill>
          <a:blip r:embed="rId2"/>
          <a:stretch>
            <a:fillRect/>
          </a:stretch>
        </p:blipFill>
        <p:spPr>
          <a:xfrm>
            <a:off x="305816" y="366360"/>
            <a:ext cx="2050754" cy="1738735"/>
          </a:xfrm>
          <a:prstGeom prst="rect">
            <a:avLst/>
          </a:prstGeom>
        </p:spPr>
      </p:pic>
      <p:sp>
        <p:nvSpPr>
          <p:cNvPr id="21" name="TextBox 20">
            <a:extLst>
              <a:ext uri="{FF2B5EF4-FFF2-40B4-BE49-F238E27FC236}">
                <a16:creationId xmlns:a16="http://schemas.microsoft.com/office/drawing/2014/main" id="{73741BE6-186D-4346-BC27-19A680E7D19A}"/>
              </a:ext>
            </a:extLst>
          </p:cNvPr>
          <p:cNvSpPr txBox="1"/>
          <p:nvPr/>
        </p:nvSpPr>
        <p:spPr>
          <a:xfrm>
            <a:off x="2533879" y="222060"/>
            <a:ext cx="9352305" cy="2062103"/>
          </a:xfrm>
          <a:prstGeom prst="rect">
            <a:avLst/>
          </a:prstGeom>
          <a:noFill/>
        </p:spPr>
        <p:txBody>
          <a:bodyPr wrap="square">
            <a:spAutoFit/>
          </a:bodyPr>
          <a:lstStyle/>
          <a:p>
            <a:pPr algn="just"/>
            <a:r>
              <a:rPr lang="en-AU" sz="1600" b="1" dirty="0">
                <a:solidFill>
                  <a:srgbClr val="0070C0"/>
                </a:solidFill>
                <a:effectLst/>
                <a:latin typeface="Century Gothic" panose="020B0502020202020204" pitchFamily="34" charset="0"/>
                <a:ea typeface="Calibri" panose="020F0502020204030204" pitchFamily="34" charset="0"/>
                <a:cs typeface="Arial" panose="020B0604020202020204" pitchFamily="34" charset="0"/>
              </a:rPr>
              <a:t>Regen Spirit </a:t>
            </a:r>
            <a:r>
              <a:rPr lang="en-AU" sz="1600" dirty="0">
                <a:solidFill>
                  <a:schemeClr val="tx1">
                    <a:lumMod val="65000"/>
                    <a:lumOff val="35000"/>
                  </a:schemeClr>
                </a:solidFill>
                <a:effectLst/>
                <a:latin typeface="Century Gothic" panose="020B0502020202020204" pitchFamily="34" charset="0"/>
                <a:ea typeface="Calibri" panose="020F0502020204030204" pitchFamily="34" charset="0"/>
                <a:cs typeface="Arial" panose="020B0604020202020204" pitchFamily="34" charset="0"/>
              </a:rPr>
              <a:t>is a method to activate </a:t>
            </a:r>
            <a:r>
              <a:rPr lang="en-AU" sz="1600">
                <a:solidFill>
                  <a:schemeClr val="tx1">
                    <a:lumMod val="65000"/>
                    <a:lumOff val="35000"/>
                  </a:schemeClr>
                </a:solidFill>
                <a:effectLst/>
                <a:latin typeface="Century Gothic" panose="020B0502020202020204" pitchFamily="34" charset="0"/>
                <a:ea typeface="Calibri" panose="020F0502020204030204" pitchFamily="34" charset="0"/>
                <a:cs typeface="Arial" panose="020B0604020202020204" pitchFamily="34" charset="0"/>
              </a:rPr>
              <a:t>Doughnut Economics’ </a:t>
            </a:r>
            <a:r>
              <a:rPr lang="en-AU" sz="1600" dirty="0">
                <a:solidFill>
                  <a:schemeClr val="tx1">
                    <a:lumMod val="65000"/>
                    <a:lumOff val="35000"/>
                  </a:schemeClr>
                </a:solidFill>
                <a:effectLst/>
                <a:latin typeface="Century Gothic" panose="020B0502020202020204" pitchFamily="34" charset="0"/>
                <a:ea typeface="Calibri" panose="020F0502020204030204" pitchFamily="34" charset="0"/>
                <a:cs typeface="Arial" panose="020B0604020202020204" pitchFamily="34" charset="0"/>
              </a:rPr>
              <a:t>principles across </a:t>
            </a:r>
            <a:r>
              <a:rPr lang="en-AU" sz="1600" dirty="0">
                <a:solidFill>
                  <a:schemeClr val="tx1">
                    <a:lumMod val="65000"/>
                    <a:lumOff val="35000"/>
                  </a:schemeClr>
                </a:solidFill>
                <a:latin typeface="Century Gothic" panose="020B0502020202020204" pitchFamily="34" charset="0"/>
                <a:ea typeface="Calibri" panose="020F0502020204030204" pitchFamily="34" charset="0"/>
                <a:cs typeface="Arial" panose="020B0604020202020204" pitchFamily="34" charset="0"/>
              </a:rPr>
              <a:t>multiple-levels (personal, neighbourhood, community, city and state) simultaneously, </a:t>
            </a:r>
            <a:r>
              <a:rPr lang="en-AU" sz="1600" dirty="0">
                <a:solidFill>
                  <a:schemeClr val="tx1">
                    <a:lumMod val="65000"/>
                    <a:lumOff val="35000"/>
                  </a:schemeClr>
                </a:solidFill>
                <a:effectLst/>
                <a:latin typeface="Century Gothic" panose="020B0502020202020204" pitchFamily="34" charset="0"/>
              </a:rPr>
              <a:t>creating lasting change, creating positive ripple effects that spread far and wide.</a:t>
            </a:r>
            <a:r>
              <a:rPr lang="en-AU" sz="1600" i="1" dirty="0">
                <a:solidFill>
                  <a:schemeClr val="tx1">
                    <a:lumMod val="65000"/>
                    <a:lumOff val="35000"/>
                  </a:schemeClr>
                </a:solidFill>
                <a:effectLst/>
                <a:latin typeface="Century Gothic" panose="020B0502020202020204" pitchFamily="34" charset="0"/>
              </a:rPr>
              <a:t> </a:t>
            </a:r>
            <a:r>
              <a:rPr lang="en-AU" sz="1600" dirty="0">
                <a:solidFill>
                  <a:schemeClr val="tx1">
                    <a:lumMod val="65000"/>
                    <a:lumOff val="35000"/>
                  </a:schemeClr>
                </a:solidFill>
                <a:effectLst/>
                <a:latin typeface="Century Gothic" panose="020B0502020202020204" pitchFamily="34" charset="0"/>
                <a:ea typeface="Calibri" panose="020F0502020204030204" pitchFamily="34" charset="0"/>
                <a:cs typeface="Arial" panose="020B0604020202020204" pitchFamily="34" charset="0"/>
              </a:rPr>
              <a:t>Regen Spirit adopts a Quiet-Everyday Leadership  approach, that starts with </a:t>
            </a:r>
            <a:r>
              <a:rPr lang="en-AU" sz="1600" u="sng" dirty="0">
                <a:solidFill>
                  <a:schemeClr val="tx1">
                    <a:lumMod val="65000"/>
                    <a:lumOff val="35000"/>
                  </a:schemeClr>
                </a:solidFill>
                <a:effectLst/>
                <a:latin typeface="Century Gothic" panose="020B0502020202020204" pitchFamily="34" charset="0"/>
                <a:ea typeface="Calibri" panose="020F0502020204030204" pitchFamily="34" charset="0"/>
                <a:cs typeface="Arial" panose="020B0604020202020204" pitchFamily="34" charset="0"/>
              </a:rPr>
              <a:t>the first three step of regenerative leadership</a:t>
            </a:r>
            <a:r>
              <a:rPr lang="en-AU" sz="1600" dirty="0">
                <a:solidFill>
                  <a:schemeClr val="tx1">
                    <a:lumMod val="65000"/>
                    <a:lumOff val="35000"/>
                  </a:schemeClr>
                </a:solidFill>
                <a:effectLst/>
                <a:latin typeface="Century Gothic" panose="020B0502020202020204" pitchFamily="34" charset="0"/>
                <a:ea typeface="Calibri" panose="020F0502020204030204" pitchFamily="34" charset="0"/>
                <a:cs typeface="Arial" panose="020B0604020202020204" pitchFamily="34" charset="0"/>
              </a:rPr>
              <a:t> – The smallest of daily things:</a:t>
            </a:r>
            <a:r>
              <a:rPr lang="en-AU" sz="1600" dirty="0">
                <a:solidFill>
                  <a:schemeClr val="tx1">
                    <a:lumMod val="50000"/>
                    <a:lumOff val="50000"/>
                  </a:schemeClr>
                </a:solidFill>
                <a:effectLst/>
                <a:latin typeface="Century Gothic" panose="020B0502020202020204" pitchFamily="34" charset="0"/>
                <a:ea typeface="Calibri" panose="020F0502020204030204" pitchFamily="34" charset="0"/>
                <a:cs typeface="Arial" panose="020B0604020202020204" pitchFamily="34" charset="0"/>
              </a:rPr>
              <a:t> </a:t>
            </a:r>
            <a:r>
              <a:rPr lang="en-AU" sz="1600" b="1" dirty="0">
                <a:solidFill>
                  <a:srgbClr val="FC6C85"/>
                </a:solidFill>
                <a:latin typeface="Century Gothic" panose="020B0502020202020204" pitchFamily="34" charset="0"/>
                <a:ea typeface="Calibri" panose="020F0502020204030204" pitchFamily="34" charset="0"/>
                <a:cs typeface="Arial" panose="020B0604020202020204" pitchFamily="34" charset="0"/>
              </a:rPr>
              <a:t>Our Thoughts </a:t>
            </a:r>
            <a:r>
              <a:rPr lang="en-AU" sz="1600" b="1" dirty="0">
                <a:solidFill>
                  <a:srgbClr val="A8E4A0"/>
                </a:solidFill>
                <a:latin typeface="Century Gothic" panose="020B0502020202020204" pitchFamily="34" charset="0"/>
                <a:ea typeface="Calibri" panose="020F0502020204030204" pitchFamily="34" charset="0"/>
                <a:cs typeface="Arial" panose="020B0604020202020204" pitchFamily="34" charset="0"/>
              </a:rPr>
              <a:t>Our Actions </a:t>
            </a:r>
            <a:r>
              <a:rPr lang="en-AU" sz="1600" b="1" dirty="0">
                <a:solidFill>
                  <a:srgbClr val="FFCF48"/>
                </a:solidFill>
                <a:effectLst/>
                <a:latin typeface="Century Gothic" panose="020B0502020202020204" pitchFamily="34" charset="0"/>
                <a:ea typeface="Calibri" panose="020F0502020204030204" pitchFamily="34" charset="0"/>
                <a:cs typeface="Arial" panose="020B0604020202020204" pitchFamily="34" charset="0"/>
              </a:rPr>
              <a:t>Our Language </a:t>
            </a:r>
            <a:r>
              <a:rPr lang="en-AU" sz="1600" dirty="0">
                <a:solidFill>
                  <a:schemeClr val="tx1">
                    <a:lumMod val="65000"/>
                    <a:lumOff val="35000"/>
                  </a:schemeClr>
                </a:solidFill>
                <a:effectLst/>
                <a:latin typeface="Century Gothic" panose="020B0502020202020204" pitchFamily="34" charset="0"/>
                <a:ea typeface="Calibri" panose="020F0502020204030204" pitchFamily="34" charset="0"/>
                <a:cs typeface="Arial" panose="020B0604020202020204" pitchFamily="34" charset="0"/>
              </a:rPr>
              <a:t>to improve, regenerate and then sustain sources of wellbeing and vitality for all. Wellbeing and vitality of self, others and nature, wellbeing and vitality of Me &amp; We, Place &amp; Planet, wellbeing and vitality accessible to everyone, everywhere.</a:t>
            </a:r>
            <a:endParaRPr lang="en-AU" sz="1600" dirty="0">
              <a:solidFill>
                <a:schemeClr val="tx1">
                  <a:lumMod val="65000"/>
                  <a:lumOff val="35000"/>
                </a:schemeClr>
              </a:solidFill>
            </a:endParaRPr>
          </a:p>
        </p:txBody>
      </p:sp>
      <p:sp>
        <p:nvSpPr>
          <p:cNvPr id="29" name="TextBox 28">
            <a:extLst>
              <a:ext uri="{FF2B5EF4-FFF2-40B4-BE49-F238E27FC236}">
                <a16:creationId xmlns:a16="http://schemas.microsoft.com/office/drawing/2014/main" id="{E96648FC-D7F8-4CA9-BD2E-1520B9D7CD2B}"/>
              </a:ext>
            </a:extLst>
          </p:cNvPr>
          <p:cNvSpPr txBox="1"/>
          <p:nvPr/>
        </p:nvSpPr>
        <p:spPr>
          <a:xfrm>
            <a:off x="681735" y="2903220"/>
            <a:ext cx="11262020" cy="3323987"/>
          </a:xfrm>
          <a:prstGeom prst="rect">
            <a:avLst/>
          </a:prstGeom>
          <a:noFill/>
        </p:spPr>
        <p:txBody>
          <a:bodyPr wrap="square">
            <a:spAutoFit/>
          </a:bodyPr>
          <a:lstStyle/>
          <a:p>
            <a:pPr algn="just"/>
            <a:endParaRPr lang="en-AU" b="1" dirty="0">
              <a:solidFill>
                <a:srgbClr val="0070C0"/>
              </a:solidFill>
              <a:latin typeface="Century Gothic" panose="020B0502020202020204" pitchFamily="34" charset="0"/>
              <a:ea typeface="Calibri" panose="020F0502020204030204" pitchFamily="34" charset="0"/>
              <a:cs typeface="Arial" panose="020B0604020202020204" pitchFamily="34" charset="0"/>
            </a:endParaRPr>
          </a:p>
          <a:p>
            <a:pPr algn="just"/>
            <a:endParaRPr lang="en-AU" sz="800" b="1" dirty="0">
              <a:solidFill>
                <a:srgbClr val="0070C0"/>
              </a:solidFill>
              <a:effectLst/>
              <a:latin typeface="Century Gothic" panose="020B0502020202020204" pitchFamily="34" charset="0"/>
              <a:ea typeface="Calibri" panose="020F0502020204030204" pitchFamily="34" charset="0"/>
              <a:cs typeface="Arial" panose="020B0604020202020204" pitchFamily="34" charset="0"/>
            </a:endParaRPr>
          </a:p>
          <a:p>
            <a:pPr algn="just"/>
            <a:r>
              <a:rPr lang="en-AU" sz="1600" b="1" dirty="0">
                <a:solidFill>
                  <a:srgbClr val="FC6C85"/>
                </a:solidFill>
                <a:effectLst/>
                <a:latin typeface="Century Gothic" panose="020B0502020202020204" pitchFamily="34" charset="0"/>
                <a:ea typeface="Calibri" panose="020F0502020204030204" pitchFamily="34" charset="0"/>
                <a:cs typeface="Arial" panose="020B0604020202020204" pitchFamily="34" charset="0"/>
              </a:rPr>
              <a:t>Benefit Mindset</a:t>
            </a:r>
            <a:r>
              <a:rPr lang="en-AU" sz="1600" dirty="0">
                <a:solidFill>
                  <a:srgbClr val="FC6C85"/>
                </a:solidFill>
                <a:effectLst/>
                <a:latin typeface="Century Gothic" panose="020B0502020202020204" pitchFamily="34" charset="0"/>
                <a:ea typeface="Calibri" panose="020F0502020204030204" pitchFamily="34" charset="0"/>
                <a:cs typeface="Arial" panose="020B0604020202020204" pitchFamily="34" charset="0"/>
              </a:rPr>
              <a:t> </a:t>
            </a:r>
            <a:r>
              <a:rPr lang="en-AU" sz="1600" dirty="0">
                <a:solidFill>
                  <a:schemeClr val="tx1">
                    <a:lumMod val="65000"/>
                    <a:lumOff val="35000"/>
                  </a:schemeClr>
                </a:solidFill>
                <a:effectLst/>
                <a:latin typeface="Century Gothic" panose="020B0502020202020204" pitchFamily="34" charset="0"/>
                <a:ea typeface="Calibri" panose="020F0502020204030204" pitchFamily="34" charset="0"/>
                <a:cs typeface="Arial" panose="020B0604020202020204" pitchFamily="34" charset="0"/>
              </a:rPr>
              <a:t>is concerned with the life-long process of learning how we can be the transformation and realise our unique potential in a way that serves the wellbeing of all. </a:t>
            </a:r>
            <a:r>
              <a:rPr lang="en-AU" sz="1600" u="sng" dirty="0">
                <a:solidFill>
                  <a:srgbClr val="0563C1"/>
                </a:solidFill>
                <a:effectLst/>
                <a:latin typeface="Century Gothic" panose="020B0502020202020204" pitchFamily="34" charset="0"/>
                <a:ea typeface="Calibri" panose="020F0502020204030204" pitchFamily="34" charset="0"/>
                <a:cs typeface="Arial" panose="020B0604020202020204" pitchFamily="34" charset="0"/>
                <a:hlinkClick r:id="rId3"/>
              </a:rPr>
              <a:t>Benefit Mindset (Buchanan &amp; Kern, 2017)</a:t>
            </a:r>
            <a:r>
              <a:rPr lang="en-AU" sz="1600" u="sng" dirty="0">
                <a:solidFill>
                  <a:srgbClr val="0563C1"/>
                </a:solidFill>
                <a:effectLst/>
                <a:latin typeface="Century Gothic" panose="020B0502020202020204" pitchFamily="34" charset="0"/>
                <a:ea typeface="Calibri" panose="020F0502020204030204" pitchFamily="34" charset="0"/>
                <a:cs typeface="Arial" panose="020B0604020202020204" pitchFamily="34" charset="0"/>
              </a:rPr>
              <a:t> </a:t>
            </a:r>
            <a:endParaRPr lang="en-AU" sz="1600" dirty="0">
              <a:effectLst/>
              <a:latin typeface="Arial" panose="020B0604020202020204" pitchFamily="34" charset="0"/>
              <a:ea typeface="Calibri" panose="020F0502020204030204" pitchFamily="34" charset="0"/>
              <a:cs typeface="Arial" panose="020B0604020202020204" pitchFamily="34" charset="0"/>
            </a:endParaRPr>
          </a:p>
          <a:p>
            <a:pPr algn="just"/>
            <a:r>
              <a:rPr lang="en-AU" sz="1600" b="1" dirty="0">
                <a:solidFill>
                  <a:srgbClr val="A8E4A0"/>
                </a:solidFill>
                <a:latin typeface="Century Gothic" panose="020B0502020202020204" pitchFamily="34" charset="0"/>
                <a:ea typeface="Calibri" panose="020F0502020204030204" pitchFamily="34" charset="0"/>
                <a:cs typeface="Arial" panose="020B0604020202020204" pitchFamily="34" charset="0"/>
              </a:rPr>
              <a:t>Beneficial Action </a:t>
            </a:r>
            <a:r>
              <a:rPr lang="en-AU" sz="1600" dirty="0">
                <a:solidFill>
                  <a:schemeClr val="tx1">
                    <a:lumMod val="65000"/>
                    <a:lumOff val="35000"/>
                  </a:schemeClr>
                </a:solidFill>
                <a:latin typeface="Century Gothic" panose="020B0502020202020204" pitchFamily="34" charset="0"/>
                <a:ea typeface="Calibri" panose="020F0502020204030204" pitchFamily="34" charset="0"/>
                <a:cs typeface="Arial" panose="020B0604020202020204" pitchFamily="34" charset="0"/>
              </a:rPr>
              <a:t>which</a:t>
            </a:r>
            <a:r>
              <a:rPr lang="en-AU" sz="1600" b="1" dirty="0">
                <a:solidFill>
                  <a:schemeClr val="tx1">
                    <a:lumMod val="65000"/>
                    <a:lumOff val="35000"/>
                  </a:schemeClr>
                </a:solidFill>
                <a:latin typeface="Century Gothic" panose="020B0502020202020204" pitchFamily="34" charset="0"/>
                <a:ea typeface="Calibri" panose="020F0502020204030204" pitchFamily="34" charset="0"/>
                <a:cs typeface="Arial" panose="020B0604020202020204" pitchFamily="34" charset="0"/>
              </a:rPr>
              <a:t> </a:t>
            </a:r>
            <a:r>
              <a:rPr lang="en-AU" sz="1600" dirty="0">
                <a:solidFill>
                  <a:schemeClr val="tx1">
                    <a:lumMod val="65000"/>
                    <a:lumOff val="35000"/>
                  </a:schemeClr>
                </a:solidFill>
                <a:latin typeface="Century Gothic" panose="020B0502020202020204" pitchFamily="34" charset="0"/>
                <a:ea typeface="Calibri" panose="020F0502020204030204" pitchFamily="34" charset="0"/>
                <a:cs typeface="Arial" panose="020B0604020202020204" pitchFamily="34" charset="0"/>
              </a:rPr>
              <a:t>is about prosocially and altruistically motivated behaviour that uses consequential (scientific) knowledge to increase freedom within the global population. </a:t>
            </a:r>
            <a:r>
              <a:rPr lang="en-AU" sz="1600" u="sng" dirty="0">
                <a:solidFill>
                  <a:srgbClr val="0563C1"/>
                </a:solidFill>
                <a:latin typeface="Century Gothic" panose="020B0502020202020204" pitchFamily="34" charset="0"/>
                <a:ea typeface="Calibri" panose="020F0502020204030204" pitchFamily="34" charset="0"/>
                <a:cs typeface="Arial" panose="020B0604020202020204" pitchFamily="34" charset="0"/>
                <a:hlinkClick r:id="rId4"/>
              </a:rPr>
              <a:t>Beneficial Action (Toumbourou, 2016)</a:t>
            </a:r>
            <a:endParaRPr lang="en-AU" sz="1600" dirty="0">
              <a:latin typeface="Arial" panose="020B0604020202020204" pitchFamily="34" charset="0"/>
              <a:ea typeface="Calibri" panose="020F0502020204030204" pitchFamily="34" charset="0"/>
              <a:cs typeface="Arial" panose="020B0604020202020204" pitchFamily="34" charset="0"/>
            </a:endParaRPr>
          </a:p>
          <a:p>
            <a:pPr algn="just"/>
            <a:r>
              <a:rPr lang="en-AU" sz="1600" b="1" dirty="0">
                <a:solidFill>
                  <a:srgbClr val="FFCF48"/>
                </a:solidFill>
                <a:effectLst/>
                <a:latin typeface="Century Gothic" panose="020B0502020202020204" pitchFamily="34" charset="0"/>
                <a:ea typeface="Calibri" panose="020F0502020204030204" pitchFamily="34" charset="0"/>
                <a:cs typeface="Arial" panose="020B0604020202020204" pitchFamily="34" charset="0"/>
              </a:rPr>
              <a:t>Beneficial Literacy </a:t>
            </a:r>
            <a:r>
              <a:rPr lang="en-AU" sz="1600" dirty="0">
                <a:solidFill>
                  <a:schemeClr val="tx1">
                    <a:lumMod val="65000"/>
                    <a:lumOff val="35000"/>
                  </a:schemeClr>
                </a:solidFill>
                <a:effectLst/>
                <a:latin typeface="Century Gothic" panose="020B0502020202020204" pitchFamily="34" charset="0"/>
                <a:ea typeface="Calibri" panose="020F0502020204030204" pitchFamily="34" charset="0"/>
                <a:cs typeface="Arial" panose="020B0604020202020204" pitchFamily="34" charset="0"/>
              </a:rPr>
              <a:t>is</a:t>
            </a:r>
            <a:r>
              <a:rPr lang="en-AU" sz="1600" b="1" dirty="0">
                <a:solidFill>
                  <a:schemeClr val="tx1">
                    <a:lumMod val="65000"/>
                    <a:lumOff val="35000"/>
                  </a:schemeClr>
                </a:solidFill>
                <a:effectLst/>
                <a:latin typeface="Century Gothic" panose="020B0502020202020204" pitchFamily="34" charset="0"/>
                <a:ea typeface="Calibri" panose="020F0502020204030204" pitchFamily="34" charset="0"/>
                <a:cs typeface="Arial" panose="020B0604020202020204" pitchFamily="34" charset="0"/>
              </a:rPr>
              <a:t> </a:t>
            </a:r>
            <a:r>
              <a:rPr lang="en-AU" sz="1600" dirty="0">
                <a:solidFill>
                  <a:schemeClr val="tx1">
                    <a:lumMod val="65000"/>
                    <a:lumOff val="35000"/>
                  </a:schemeClr>
                </a:solidFill>
                <a:effectLst/>
                <a:latin typeface="Century Gothic" panose="020B0502020202020204" pitchFamily="34" charset="0"/>
                <a:ea typeface="Calibri" panose="020F0502020204030204" pitchFamily="34" charset="0"/>
                <a:cs typeface="Arial" panose="020B0604020202020204" pitchFamily="34" charset="0"/>
              </a:rPr>
              <a:t>the capability to comprehend and compose beneficial language, across contexts, with the intentionality (desire, belief, intention, skill and awareness) of using such language for the mutual benefit of self, others and nature. (Wright 2021, adapted from</a:t>
            </a:r>
            <a:r>
              <a:rPr lang="en-AU" sz="1600" dirty="0">
                <a:effectLst/>
                <a:latin typeface="Century Gothic" panose="020B0502020202020204" pitchFamily="34" charset="0"/>
                <a:ea typeface="Calibri" panose="020F0502020204030204" pitchFamily="34" charset="0"/>
                <a:cs typeface="Arial" panose="020B0604020202020204" pitchFamily="34" charset="0"/>
              </a:rPr>
              <a:t> </a:t>
            </a:r>
            <a:r>
              <a:rPr lang="en-AU" sz="1600" u="sng" dirty="0">
                <a:solidFill>
                  <a:srgbClr val="0563C1"/>
                </a:solidFill>
                <a:effectLst/>
                <a:latin typeface="Century Gothic" panose="020B0502020202020204" pitchFamily="34" charset="0"/>
                <a:ea typeface="Calibri" panose="020F0502020204030204" pitchFamily="34" charset="0"/>
                <a:cs typeface="Arial" panose="020B0604020202020204" pitchFamily="34" charset="0"/>
                <a:hlinkClick r:id="rId5"/>
              </a:rPr>
              <a:t>Wellbeing  Literacy (Oades et al,  2021</a:t>
            </a:r>
            <a:r>
              <a:rPr lang="en-AU" sz="1600" dirty="0">
                <a:effectLst/>
                <a:latin typeface="Century Gothic" panose="020B0502020202020204" pitchFamily="34" charset="0"/>
                <a:ea typeface="Calibri" panose="020F0502020204030204" pitchFamily="34" charset="0"/>
                <a:cs typeface="Arial" panose="020B0604020202020204" pitchFamily="34" charset="0"/>
              </a:rPr>
              <a:t>)</a:t>
            </a:r>
            <a:endParaRPr lang="en-AU" sz="1600" dirty="0">
              <a:effectLst/>
              <a:latin typeface="Arial" panose="020B0604020202020204" pitchFamily="34" charset="0"/>
              <a:ea typeface="Calibri" panose="020F0502020204030204" pitchFamily="34" charset="0"/>
              <a:cs typeface="Arial" panose="020B0604020202020204" pitchFamily="34" charset="0"/>
            </a:endParaRPr>
          </a:p>
          <a:p>
            <a:pPr algn="just"/>
            <a:endParaRPr lang="en-AU" sz="800" dirty="0">
              <a:effectLst/>
              <a:latin typeface="Arial" panose="020B0604020202020204" pitchFamily="34" charset="0"/>
              <a:ea typeface="Calibri" panose="020F0502020204030204" pitchFamily="34" charset="0"/>
              <a:cs typeface="Arial" panose="020B0604020202020204" pitchFamily="34" charset="0"/>
            </a:endParaRPr>
          </a:p>
          <a:p>
            <a:pPr algn="just"/>
            <a:r>
              <a:rPr lang="en-AU" sz="1600" b="1" dirty="0">
                <a:solidFill>
                  <a:srgbClr val="FC6C85"/>
                </a:solidFill>
                <a:effectLst/>
                <a:latin typeface="Century Gothic" panose="020B0502020202020204" pitchFamily="34" charset="0"/>
                <a:ea typeface="Calibri" panose="020F0502020204030204" pitchFamily="34" charset="0"/>
                <a:cs typeface="Arial" panose="020B0604020202020204" pitchFamily="34" charset="0"/>
              </a:rPr>
              <a:t>Awaken Caring</a:t>
            </a:r>
            <a:r>
              <a:rPr lang="en-AU" sz="1600" b="1"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 </a:t>
            </a:r>
            <a:r>
              <a:rPr lang="en-AU" sz="1600" dirty="0">
                <a:solidFill>
                  <a:schemeClr val="tx1">
                    <a:lumMod val="65000"/>
                    <a:lumOff val="35000"/>
                  </a:schemeClr>
                </a:solidFill>
                <a:effectLst/>
                <a:latin typeface="Century Gothic" panose="020B0502020202020204" pitchFamily="34" charset="0"/>
                <a:ea typeface="Calibri" panose="020F0502020204030204" pitchFamily="34" charset="0"/>
                <a:cs typeface="Arial" panose="020B0604020202020204" pitchFamily="34" charset="0"/>
              </a:rPr>
              <a:t>about and for self, others and nature</a:t>
            </a:r>
          </a:p>
          <a:p>
            <a:pPr algn="just"/>
            <a:r>
              <a:rPr lang="en-AU" sz="1600" b="1" dirty="0">
                <a:solidFill>
                  <a:srgbClr val="A8E4A0"/>
                </a:solidFill>
                <a:effectLst/>
                <a:latin typeface="Century Gothic" panose="020B0502020202020204" pitchFamily="34" charset="0"/>
                <a:ea typeface="Calibri" panose="020F0502020204030204" pitchFamily="34" charset="0"/>
                <a:cs typeface="Arial" panose="020B0604020202020204" pitchFamily="34" charset="0"/>
              </a:rPr>
              <a:t>Focused Attention </a:t>
            </a:r>
            <a:r>
              <a:rPr lang="en-AU" sz="1600" dirty="0">
                <a:solidFill>
                  <a:schemeClr val="tx1">
                    <a:lumMod val="65000"/>
                    <a:lumOff val="35000"/>
                  </a:schemeClr>
                </a:solidFill>
                <a:effectLst/>
                <a:latin typeface="Century Gothic" panose="020B0502020202020204" pitchFamily="34" charset="0"/>
                <a:ea typeface="Calibri" panose="020F0502020204030204" pitchFamily="34" charset="0"/>
                <a:cs typeface="Arial" panose="020B0604020202020204" pitchFamily="34" charset="0"/>
              </a:rPr>
              <a:t>into safe, just and regenerative collective action</a:t>
            </a:r>
            <a:endParaRPr lang="en-AU"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algn="just"/>
            <a:r>
              <a:rPr lang="en-AU" sz="1600" b="1" dirty="0">
                <a:solidFill>
                  <a:srgbClr val="FFCF48"/>
                </a:solidFill>
                <a:effectLst/>
                <a:latin typeface="Century Gothic" panose="020B0502020202020204" pitchFamily="34" charset="0"/>
                <a:ea typeface="Calibri" panose="020F0502020204030204" pitchFamily="34" charset="0"/>
                <a:cs typeface="Arial" panose="020B0604020202020204" pitchFamily="34" charset="0"/>
              </a:rPr>
              <a:t>Open Awareness </a:t>
            </a:r>
            <a:r>
              <a:rPr lang="en-AU" sz="1600" dirty="0">
                <a:solidFill>
                  <a:schemeClr val="tx1">
                    <a:lumMod val="65000"/>
                    <a:lumOff val="35000"/>
                  </a:schemeClr>
                </a:solidFill>
                <a:effectLst/>
                <a:latin typeface="Century Gothic" panose="020B0502020202020204" pitchFamily="34" charset="0"/>
                <a:ea typeface="Calibri" panose="020F0502020204030204" pitchFamily="34" charset="0"/>
                <a:cs typeface="Arial" panose="020B0604020202020204" pitchFamily="34" charset="0"/>
              </a:rPr>
              <a:t>to our highest future possibility</a:t>
            </a:r>
            <a:r>
              <a:rPr lang="en-AU" sz="1600" b="1" u="none" strike="noStrike" dirty="0">
                <a:solidFill>
                  <a:schemeClr val="tx1">
                    <a:lumMod val="65000"/>
                    <a:lumOff val="35000"/>
                  </a:schemeClr>
                </a:solidFill>
                <a:effectLst/>
                <a:latin typeface="Century Gothic" panose="020B0502020202020204" pitchFamily="34" charset="0"/>
                <a:ea typeface="Calibri" panose="020F0502020204030204" pitchFamily="34" charset="0"/>
                <a:cs typeface="Arial" panose="020B0604020202020204" pitchFamily="34" charset="0"/>
              </a:rPr>
              <a:t> </a:t>
            </a:r>
            <a:endParaRPr lang="en-AU"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algn="just"/>
            <a:endParaRPr lang="en-AU" sz="800" dirty="0">
              <a:effectLst/>
              <a:latin typeface="Arial" panose="020B0604020202020204" pitchFamily="34" charset="0"/>
              <a:ea typeface="Calibri" panose="020F0502020204030204" pitchFamily="34" charset="0"/>
              <a:cs typeface="Arial" panose="020B0604020202020204" pitchFamily="34" charset="0"/>
            </a:endParaRPr>
          </a:p>
        </p:txBody>
      </p:sp>
      <p:sp>
        <p:nvSpPr>
          <p:cNvPr id="30" name="Oval 29">
            <a:extLst>
              <a:ext uri="{FF2B5EF4-FFF2-40B4-BE49-F238E27FC236}">
                <a16:creationId xmlns:a16="http://schemas.microsoft.com/office/drawing/2014/main" id="{2DB68F14-9BD0-4A5C-A91D-FDD3A3493FC0}"/>
              </a:ext>
            </a:extLst>
          </p:cNvPr>
          <p:cNvSpPr/>
          <p:nvPr/>
        </p:nvSpPr>
        <p:spPr>
          <a:xfrm>
            <a:off x="307010" y="3971409"/>
            <a:ext cx="280418" cy="289181"/>
          </a:xfrm>
          <a:prstGeom prst="ellipse">
            <a:avLst/>
          </a:prstGeom>
          <a:solidFill>
            <a:srgbClr val="A8E4A5"/>
          </a:solidFill>
          <a:ln>
            <a:solidFill>
              <a:srgbClr val="A8E4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A8E4A5"/>
              </a:solidFill>
            </a:endParaRPr>
          </a:p>
        </p:txBody>
      </p:sp>
      <p:sp>
        <p:nvSpPr>
          <p:cNvPr id="31" name="Oval 30">
            <a:extLst>
              <a:ext uri="{FF2B5EF4-FFF2-40B4-BE49-F238E27FC236}">
                <a16:creationId xmlns:a16="http://schemas.microsoft.com/office/drawing/2014/main" id="{E25DA635-B4E2-474C-AEBA-5063AE12EAD7}"/>
              </a:ext>
            </a:extLst>
          </p:cNvPr>
          <p:cNvSpPr/>
          <p:nvPr/>
        </p:nvSpPr>
        <p:spPr>
          <a:xfrm>
            <a:off x="305816" y="4476022"/>
            <a:ext cx="280418" cy="289181"/>
          </a:xfrm>
          <a:prstGeom prst="ellipse">
            <a:avLst/>
          </a:prstGeom>
          <a:solidFill>
            <a:srgbClr val="FFCF48"/>
          </a:solidFill>
          <a:ln>
            <a:solidFill>
              <a:srgbClr val="FFC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A8E4A5"/>
              </a:solidFill>
            </a:endParaRPr>
          </a:p>
        </p:txBody>
      </p:sp>
      <p:sp>
        <p:nvSpPr>
          <p:cNvPr id="32" name="Oval 31">
            <a:extLst>
              <a:ext uri="{FF2B5EF4-FFF2-40B4-BE49-F238E27FC236}">
                <a16:creationId xmlns:a16="http://schemas.microsoft.com/office/drawing/2014/main" id="{90241C15-6BAA-4DC7-A74C-D39722ACE7FC}"/>
              </a:ext>
            </a:extLst>
          </p:cNvPr>
          <p:cNvSpPr/>
          <p:nvPr/>
        </p:nvSpPr>
        <p:spPr>
          <a:xfrm>
            <a:off x="305816" y="3466796"/>
            <a:ext cx="280418" cy="289181"/>
          </a:xfrm>
          <a:prstGeom prst="ellipse">
            <a:avLst/>
          </a:prstGeom>
          <a:solidFill>
            <a:srgbClr val="FF6C85"/>
          </a:solidFill>
          <a:ln>
            <a:solidFill>
              <a:srgbClr val="FF6C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Oval 32">
            <a:extLst>
              <a:ext uri="{FF2B5EF4-FFF2-40B4-BE49-F238E27FC236}">
                <a16:creationId xmlns:a16="http://schemas.microsoft.com/office/drawing/2014/main" id="{18384306-62F8-4E28-91B9-6863A8FFEF6C}"/>
              </a:ext>
            </a:extLst>
          </p:cNvPr>
          <p:cNvSpPr/>
          <p:nvPr/>
        </p:nvSpPr>
        <p:spPr>
          <a:xfrm>
            <a:off x="366327" y="5470143"/>
            <a:ext cx="126068" cy="130008"/>
          </a:xfrm>
          <a:prstGeom prst="ellipse">
            <a:avLst/>
          </a:prstGeom>
          <a:solidFill>
            <a:srgbClr val="A8E4A5"/>
          </a:solidFill>
          <a:ln>
            <a:solidFill>
              <a:srgbClr val="A8E4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A8E4A5"/>
              </a:solidFill>
            </a:endParaRPr>
          </a:p>
        </p:txBody>
      </p:sp>
      <p:sp>
        <p:nvSpPr>
          <p:cNvPr id="34" name="Oval 33">
            <a:extLst>
              <a:ext uri="{FF2B5EF4-FFF2-40B4-BE49-F238E27FC236}">
                <a16:creationId xmlns:a16="http://schemas.microsoft.com/office/drawing/2014/main" id="{9266420A-9A03-4D1E-9D60-0511821A4080}"/>
              </a:ext>
            </a:extLst>
          </p:cNvPr>
          <p:cNvSpPr/>
          <p:nvPr/>
        </p:nvSpPr>
        <p:spPr>
          <a:xfrm>
            <a:off x="366327" y="5712180"/>
            <a:ext cx="126068" cy="130008"/>
          </a:xfrm>
          <a:prstGeom prst="ellipse">
            <a:avLst/>
          </a:prstGeom>
          <a:solidFill>
            <a:srgbClr val="FFCF48"/>
          </a:solidFill>
          <a:ln>
            <a:solidFill>
              <a:srgbClr val="FFC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A8E4A5"/>
              </a:solidFill>
            </a:endParaRPr>
          </a:p>
        </p:txBody>
      </p:sp>
      <p:sp>
        <p:nvSpPr>
          <p:cNvPr id="35" name="Oval 34">
            <a:extLst>
              <a:ext uri="{FF2B5EF4-FFF2-40B4-BE49-F238E27FC236}">
                <a16:creationId xmlns:a16="http://schemas.microsoft.com/office/drawing/2014/main" id="{BC3397F2-DFD8-48B3-8AB9-7C6E959D612B}"/>
              </a:ext>
            </a:extLst>
          </p:cNvPr>
          <p:cNvSpPr/>
          <p:nvPr/>
        </p:nvSpPr>
        <p:spPr>
          <a:xfrm>
            <a:off x="366327" y="5228106"/>
            <a:ext cx="126068" cy="130008"/>
          </a:xfrm>
          <a:prstGeom prst="ellipse">
            <a:avLst/>
          </a:prstGeom>
          <a:solidFill>
            <a:srgbClr val="FF6C85"/>
          </a:solidFill>
          <a:ln>
            <a:solidFill>
              <a:srgbClr val="FF6C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TextBox 36">
            <a:extLst>
              <a:ext uri="{FF2B5EF4-FFF2-40B4-BE49-F238E27FC236}">
                <a16:creationId xmlns:a16="http://schemas.microsoft.com/office/drawing/2014/main" id="{3088F6CC-F941-4861-AB4F-B5A5FFF9B122}"/>
              </a:ext>
            </a:extLst>
          </p:cNvPr>
          <p:cNvSpPr txBox="1"/>
          <p:nvPr/>
        </p:nvSpPr>
        <p:spPr>
          <a:xfrm>
            <a:off x="108372" y="6150251"/>
            <a:ext cx="11975256" cy="584775"/>
          </a:xfrm>
          <a:prstGeom prst="rect">
            <a:avLst/>
          </a:prstGeom>
          <a:noFill/>
        </p:spPr>
        <p:txBody>
          <a:bodyPr wrap="square">
            <a:spAutoFit/>
          </a:bodyPr>
          <a:lstStyle/>
          <a:p>
            <a:pPr algn="ctr"/>
            <a:r>
              <a:rPr lang="en-AU" sz="1600" b="1" dirty="0">
                <a:solidFill>
                  <a:srgbClr val="00B0F0"/>
                </a:solidFill>
                <a:effectLst/>
                <a:latin typeface="Century Gothic" panose="020B0502020202020204" pitchFamily="34" charset="0"/>
                <a:ea typeface="Calibri" panose="020F0502020204030204" pitchFamily="34" charset="0"/>
                <a:cs typeface="Arial" panose="020B0604020202020204" pitchFamily="34" charset="0"/>
              </a:rPr>
              <a:t>Combining the first three steps with the theories and aims creates </a:t>
            </a:r>
            <a:r>
              <a:rPr lang="en-AU" sz="1600" b="1" dirty="0">
                <a:solidFill>
                  <a:srgbClr val="00B0F0"/>
                </a:solidFill>
                <a:latin typeface="Century Gothic" panose="020B0502020202020204" pitchFamily="34" charset="0"/>
                <a:ea typeface="Calibri" panose="020F0502020204030204" pitchFamily="34" charset="0"/>
                <a:cs typeface="Arial" panose="020B0604020202020204" pitchFamily="34" charset="0"/>
              </a:rPr>
              <a:t>new regenerative ways of </a:t>
            </a:r>
            <a:r>
              <a:rPr lang="en-AU" sz="1600" b="1" dirty="0">
                <a:solidFill>
                  <a:srgbClr val="FC6C85"/>
                </a:solidFill>
                <a:latin typeface="Century Gothic" panose="020B0502020202020204" pitchFamily="34" charset="0"/>
                <a:ea typeface="Calibri" panose="020F0502020204030204" pitchFamily="34" charset="0"/>
                <a:cs typeface="Arial" panose="020B0604020202020204" pitchFamily="34" charset="0"/>
              </a:rPr>
              <a:t>Being, </a:t>
            </a:r>
            <a:r>
              <a:rPr lang="en-AU" sz="1600" b="1" dirty="0">
                <a:solidFill>
                  <a:srgbClr val="A8E4A0"/>
                </a:solidFill>
                <a:latin typeface="Century Gothic" panose="020B0502020202020204" pitchFamily="34" charset="0"/>
                <a:ea typeface="Calibri" panose="020F0502020204030204" pitchFamily="34" charset="0"/>
                <a:cs typeface="Arial" panose="020B0604020202020204" pitchFamily="34" charset="0"/>
              </a:rPr>
              <a:t>Doing, </a:t>
            </a:r>
            <a:r>
              <a:rPr lang="en-AU" sz="1600" b="1" dirty="0">
                <a:solidFill>
                  <a:srgbClr val="00B0F0"/>
                </a:solidFill>
                <a:latin typeface="Century Gothic" panose="020B0502020202020204" pitchFamily="34" charset="0"/>
                <a:ea typeface="Calibri" panose="020F0502020204030204" pitchFamily="34" charset="0"/>
                <a:cs typeface="Arial" panose="020B0604020202020204" pitchFamily="34" charset="0"/>
              </a:rPr>
              <a:t>and</a:t>
            </a:r>
            <a:r>
              <a:rPr lang="en-AU" sz="1600" b="1" dirty="0">
                <a:solidFill>
                  <a:srgbClr val="FFCF48"/>
                </a:solidFill>
                <a:latin typeface="Century Gothic" panose="020B0502020202020204" pitchFamily="34" charset="0"/>
                <a:ea typeface="Calibri" panose="020F0502020204030204" pitchFamily="34" charset="0"/>
                <a:cs typeface="Arial" panose="020B0604020202020204" pitchFamily="34" charset="0"/>
              </a:rPr>
              <a:t> Knowing,</a:t>
            </a:r>
            <a:r>
              <a:rPr lang="en-AU" sz="1600" b="1" dirty="0">
                <a:solidFill>
                  <a:srgbClr val="00B0F0"/>
                </a:solidFill>
                <a:effectLst/>
                <a:latin typeface="Century Gothic" panose="020B0502020202020204" pitchFamily="34" charset="0"/>
                <a:ea typeface="Calibri" panose="020F0502020204030204" pitchFamily="34" charset="0"/>
                <a:cs typeface="Arial" panose="020B0604020202020204" pitchFamily="34" charset="0"/>
              </a:rPr>
              <a:t> their combined effect is greater than the simple sum of their parts </a:t>
            </a:r>
            <a:r>
              <a:rPr lang="en-AU" sz="1600" b="1" dirty="0">
                <a:solidFill>
                  <a:srgbClr val="C9A0DC"/>
                </a:solidFill>
                <a:latin typeface="Century Gothic" panose="020B0502020202020204" pitchFamily="34" charset="0"/>
                <a:ea typeface="Calibri" panose="020F0502020204030204" pitchFamily="34" charset="0"/>
                <a:cs typeface="Arial" panose="020B0604020202020204" pitchFamily="34" charset="0"/>
              </a:rPr>
              <a:t>and generates a</a:t>
            </a:r>
            <a:r>
              <a:rPr lang="en-AU" sz="1600" b="1" dirty="0">
                <a:solidFill>
                  <a:srgbClr val="FFCF48"/>
                </a:solidFill>
                <a:latin typeface="Century Gothic" panose="020B0502020202020204" pitchFamily="34" charset="0"/>
                <a:ea typeface="Calibri" panose="020F0502020204030204" pitchFamily="34" charset="0"/>
                <a:cs typeface="Arial" panose="020B0604020202020204" pitchFamily="34" charset="0"/>
              </a:rPr>
              <a:t> </a:t>
            </a:r>
            <a:r>
              <a:rPr lang="en-AU" sz="1600" b="1" dirty="0">
                <a:solidFill>
                  <a:srgbClr val="C9A0DC"/>
                </a:solidFill>
                <a:effectLst/>
                <a:latin typeface="Century Gothic" panose="020B0502020202020204" pitchFamily="34" charset="0"/>
                <a:ea typeface="Calibri" panose="020F0502020204030204" pitchFamily="34" charset="0"/>
                <a:cs typeface="Arial" panose="020B0604020202020204" pitchFamily="34" charset="0"/>
              </a:rPr>
              <a:t>system-wide positive ripple effect.</a:t>
            </a:r>
            <a:endParaRPr lang="en-AU"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EC7ED2E1-84AF-4BD6-955D-85B7E57A54A6}"/>
              </a:ext>
            </a:extLst>
          </p:cNvPr>
          <p:cNvSpPr txBox="1"/>
          <p:nvPr/>
        </p:nvSpPr>
        <p:spPr>
          <a:xfrm>
            <a:off x="216744" y="2260071"/>
            <a:ext cx="11728189" cy="584775"/>
          </a:xfrm>
          <a:prstGeom prst="rect">
            <a:avLst/>
          </a:prstGeom>
          <a:noFill/>
        </p:spPr>
        <p:txBody>
          <a:bodyPr wrap="square">
            <a:spAutoFit/>
          </a:bodyPr>
          <a:lstStyle/>
          <a:p>
            <a:pPr algn="just"/>
            <a:r>
              <a:rPr lang="en-AU" sz="1600" dirty="0">
                <a:solidFill>
                  <a:schemeClr val="tx1">
                    <a:lumMod val="65000"/>
                    <a:lumOff val="35000"/>
                  </a:schemeClr>
                </a:solidFill>
                <a:latin typeface="Century Gothic" panose="020B0502020202020204" pitchFamily="34" charset="0"/>
                <a:ea typeface="Calibri" panose="020F0502020204030204" pitchFamily="34" charset="0"/>
                <a:cs typeface="Arial" panose="020B0604020202020204" pitchFamily="34" charset="0"/>
              </a:rPr>
              <a:t>Regen Spirit’s Quiet-Everyday Leadership is underpinned by three foundational theories and three developmental aims to guide the first three steps and advance Collective Action from Shared Awareness (CASA – Otto Scharmer).</a:t>
            </a:r>
          </a:p>
        </p:txBody>
      </p:sp>
      <p:sp>
        <p:nvSpPr>
          <p:cNvPr id="41" name="TextBox 40">
            <a:extLst>
              <a:ext uri="{FF2B5EF4-FFF2-40B4-BE49-F238E27FC236}">
                <a16:creationId xmlns:a16="http://schemas.microsoft.com/office/drawing/2014/main" id="{45FA5B6B-A148-493C-A5F9-D669DB7736A2}"/>
              </a:ext>
            </a:extLst>
          </p:cNvPr>
          <p:cNvSpPr txBox="1"/>
          <p:nvPr/>
        </p:nvSpPr>
        <p:spPr>
          <a:xfrm>
            <a:off x="216745" y="2897781"/>
            <a:ext cx="6096000" cy="369332"/>
          </a:xfrm>
          <a:prstGeom prst="rect">
            <a:avLst/>
          </a:prstGeom>
          <a:noFill/>
        </p:spPr>
        <p:txBody>
          <a:bodyPr wrap="square">
            <a:spAutoFit/>
          </a:bodyPr>
          <a:lstStyle/>
          <a:p>
            <a:pPr algn="just"/>
            <a:r>
              <a:rPr lang="en-AU" sz="1800" b="1" dirty="0">
                <a:solidFill>
                  <a:srgbClr val="0070C0"/>
                </a:solidFill>
                <a:latin typeface="Century Gothic" panose="020B0502020202020204" pitchFamily="34" charset="0"/>
                <a:ea typeface="Calibri" panose="020F0502020204030204" pitchFamily="34" charset="0"/>
                <a:cs typeface="Arial" panose="020B0604020202020204" pitchFamily="34" charset="0"/>
              </a:rPr>
              <a:t>Foundational theories and developmental aims</a:t>
            </a:r>
            <a:endParaRPr lang="en-AU" sz="900" b="1" dirty="0">
              <a:solidFill>
                <a:srgbClr val="0070C0"/>
              </a:solidFill>
              <a:latin typeface="Century Gothic" panose="020B0502020202020204" pitchFamily="34" charset="0"/>
              <a:ea typeface="Calibri" panose="020F0502020204030204" pitchFamily="34" charset="0"/>
              <a:cs typeface="Arial" panose="020B0604020202020204" pitchFamily="34" charset="0"/>
            </a:endParaRPr>
          </a:p>
        </p:txBody>
      </p:sp>
      <p:pic>
        <p:nvPicPr>
          <p:cNvPr id="50" name="Picture 49">
            <a:extLst>
              <a:ext uri="{FF2B5EF4-FFF2-40B4-BE49-F238E27FC236}">
                <a16:creationId xmlns:a16="http://schemas.microsoft.com/office/drawing/2014/main" id="{32DA7F68-AF47-4382-9B4C-0B024830CD4A}"/>
              </a:ext>
            </a:extLst>
          </p:cNvPr>
          <p:cNvPicPr>
            <a:picLocks noChangeAspect="1"/>
          </p:cNvPicPr>
          <p:nvPr/>
        </p:nvPicPr>
        <p:blipFill>
          <a:blip r:embed="rId6"/>
          <a:stretch>
            <a:fillRect/>
          </a:stretch>
        </p:blipFill>
        <p:spPr>
          <a:xfrm>
            <a:off x="7655828" y="5100116"/>
            <a:ext cx="4287927" cy="958197"/>
          </a:xfrm>
          <a:prstGeom prst="rect">
            <a:avLst/>
          </a:prstGeom>
        </p:spPr>
      </p:pic>
    </p:spTree>
    <p:extLst>
      <p:ext uri="{BB962C8B-B14F-4D97-AF65-F5344CB8AC3E}">
        <p14:creationId xmlns:p14="http://schemas.microsoft.com/office/powerpoint/2010/main" val="239538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1000"/>
                                        <p:tgtEl>
                                          <p:spTgt spid="32"/>
                                        </p:tgtEl>
                                      </p:cBhvr>
                                    </p:animEffect>
                                    <p:anim calcmode="lin" valueType="num">
                                      <p:cBhvr>
                                        <p:cTn id="14" dur="1000" fill="hold"/>
                                        <p:tgtEl>
                                          <p:spTgt spid="32"/>
                                        </p:tgtEl>
                                        <p:attrNameLst>
                                          <p:attrName>ppt_x</p:attrName>
                                        </p:attrNameLst>
                                      </p:cBhvr>
                                      <p:tavLst>
                                        <p:tav tm="0">
                                          <p:val>
                                            <p:strVal val="#ppt_x"/>
                                          </p:val>
                                        </p:tav>
                                        <p:tav tm="100000">
                                          <p:val>
                                            <p:strVal val="#ppt_x"/>
                                          </p:val>
                                        </p:tav>
                                      </p:tavLst>
                                    </p:anim>
                                    <p:anim calcmode="lin" valueType="num">
                                      <p:cBhvr>
                                        <p:cTn id="15" dur="1000" fill="hold"/>
                                        <p:tgtEl>
                                          <p:spTgt spid="3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1000" fill="hold"/>
                                        <p:tgtEl>
                                          <p:spTgt spid="3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1000" fill="hold"/>
                                        <p:tgtEl>
                                          <p:spTgt spid="34"/>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300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1000"/>
                                        <p:tgtEl>
                                          <p:spTgt spid="50"/>
                                        </p:tgtEl>
                                      </p:cBhvr>
                                    </p:animEffect>
                                    <p:anim calcmode="lin" valueType="num">
                                      <p:cBhvr>
                                        <p:cTn id="56" dur="1000" fill="hold"/>
                                        <p:tgtEl>
                                          <p:spTgt spid="50"/>
                                        </p:tgtEl>
                                        <p:attrNameLst>
                                          <p:attrName>ppt_x</p:attrName>
                                        </p:attrNameLst>
                                      </p:cBhvr>
                                      <p:tavLst>
                                        <p:tav tm="0">
                                          <p:val>
                                            <p:strVal val="#ppt_x"/>
                                          </p:val>
                                        </p:tav>
                                        <p:tav tm="100000">
                                          <p:val>
                                            <p:strVal val="#ppt_x"/>
                                          </p:val>
                                        </p:tav>
                                      </p:tavLst>
                                    </p:anim>
                                    <p:anim calcmode="lin" valueType="num">
                                      <p:cBhvr>
                                        <p:cTn id="5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7"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30F922EC4A94F4CB6F6BE280F7B9A06" ma:contentTypeVersion="12" ma:contentTypeDescription="Create a new document." ma:contentTypeScope="" ma:versionID="b6d6ab0a073895733c4e1750104cb1db">
  <xsd:schema xmlns:xsd="http://www.w3.org/2001/XMLSchema" xmlns:xs="http://www.w3.org/2001/XMLSchema" xmlns:p="http://schemas.microsoft.com/office/2006/metadata/properties" xmlns:ns2="07530ad3-9a18-4c45-b9bb-40a0238c8765" xmlns:ns3="1f8aea99-3f02-48b5-8eb1-71514b6407ae" targetNamespace="http://schemas.microsoft.com/office/2006/metadata/properties" ma:root="true" ma:fieldsID="33832383ca37f7f6ad98eaf93c23242e" ns2:_="" ns3:_="">
    <xsd:import namespace="07530ad3-9a18-4c45-b9bb-40a0238c8765"/>
    <xsd:import namespace="1f8aea99-3f02-48b5-8eb1-71514b6407a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530ad3-9a18-4c45-b9bb-40a0238c87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8aea99-3f02-48b5-8eb1-71514b6407a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75BCB7-5DE6-4840-A35F-C16354590B5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5747859-7044-47C2-85D1-E3E899C168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530ad3-9a18-4c45-b9bb-40a0238c8765"/>
    <ds:schemaRef ds:uri="1f8aea99-3f02-48b5-8eb1-71514b6407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2B3D63-B8C9-445C-9E7B-91D548E4F9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357</TotalTime>
  <Words>421</Words>
  <Application>Microsoft Office PowerPoint</Application>
  <PresentationFormat>Widescreen</PresentationFormat>
  <Paragraphs>58</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Century Gothic</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DLW</dc:creator>
  <cp:lastModifiedBy>DLW</cp:lastModifiedBy>
  <cp:revision>2</cp:revision>
  <dcterms:created xsi:type="dcterms:W3CDTF">2022-03-19T06:36:16Z</dcterms:created>
  <dcterms:modified xsi:type="dcterms:W3CDTF">2022-03-20T02:30:55Z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0x010100730F922EC4A94F4CB6F6BE280F7B9A06</vt:lpwstr>
  </property>
</Properties>
</file>